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3" r:id="rId3"/>
    <p:sldMasterId id="2147483705" r:id="rId4"/>
    <p:sldMasterId id="2147483723" r:id="rId5"/>
    <p:sldMasterId id="2147483741" r:id="rId6"/>
    <p:sldMasterId id="2147483759" r:id="rId7"/>
    <p:sldMasterId id="2147483777" r:id="rId8"/>
    <p:sldMasterId id="2147483795" r:id="rId9"/>
    <p:sldMasterId id="2147483813" r:id="rId10"/>
    <p:sldMasterId id="2147483831" r:id="rId11"/>
  </p:sldMasterIdLst>
  <p:notesMasterIdLst>
    <p:notesMasterId r:id="rId27"/>
  </p:notesMasterIdLst>
  <p:sldIdLst>
    <p:sldId id="269" r:id="rId12"/>
    <p:sldId id="279" r:id="rId13"/>
    <p:sldId id="280" r:id="rId14"/>
    <p:sldId id="281" r:id="rId15"/>
    <p:sldId id="282" r:id="rId16"/>
    <p:sldId id="284" r:id="rId17"/>
    <p:sldId id="285" r:id="rId18"/>
    <p:sldId id="286" r:id="rId19"/>
    <p:sldId id="287" r:id="rId20"/>
    <p:sldId id="288" r:id="rId21"/>
    <p:sldId id="257" r:id="rId22"/>
    <p:sldId id="283" r:id="rId23"/>
    <p:sldId id="266" r:id="rId24"/>
    <p:sldId id="262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3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4B7B84-6D39-47F2-A492-D4AE0E9D2B8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5BC896-EE67-4902-9EC7-4604D4D68FCE}">
      <dgm:prSet/>
      <dgm:spPr/>
      <dgm:t>
        <a:bodyPr/>
        <a:lstStyle/>
        <a:p>
          <a:pPr rtl="0"/>
          <a:r>
            <a:rPr lang="en-US" smtClean="0"/>
            <a:t>Remove 811 creosote pilings</a:t>
          </a:r>
          <a:endParaRPr lang="en-US"/>
        </a:p>
      </dgm:t>
    </dgm:pt>
    <dgm:pt modelId="{1A6BA749-9A22-4156-B91D-0C60F118C55D}" type="parTrans" cxnId="{CE5E1BB3-45A1-4C10-92B1-7257BBAF4C54}">
      <dgm:prSet/>
      <dgm:spPr/>
      <dgm:t>
        <a:bodyPr/>
        <a:lstStyle/>
        <a:p>
          <a:endParaRPr lang="en-US"/>
        </a:p>
      </dgm:t>
    </dgm:pt>
    <dgm:pt modelId="{1C7D9246-98C1-4421-953F-B45AA44C20BA}" type="sibTrans" cxnId="{CE5E1BB3-45A1-4C10-92B1-7257BBAF4C54}">
      <dgm:prSet/>
      <dgm:spPr/>
      <dgm:t>
        <a:bodyPr/>
        <a:lstStyle/>
        <a:p>
          <a:endParaRPr lang="en-US"/>
        </a:p>
      </dgm:t>
    </dgm:pt>
    <dgm:pt modelId="{0DF173F5-75EA-41CD-8AB6-A0686D2B2FC5}">
      <dgm:prSet/>
      <dgm:spPr/>
      <dgm:t>
        <a:bodyPr/>
        <a:lstStyle/>
        <a:p>
          <a:pPr rtl="0"/>
          <a:r>
            <a:rPr lang="en-US" smtClean="0"/>
            <a:t>Remove 1/2 mile of armored shoreline</a:t>
          </a:r>
          <a:endParaRPr lang="en-US"/>
        </a:p>
      </dgm:t>
    </dgm:pt>
    <dgm:pt modelId="{237ADD10-F2E8-4AAC-AB8F-74125ADBF51C}" type="parTrans" cxnId="{CFB7C4BE-2725-4B3C-87CC-5E72A1D143FC}">
      <dgm:prSet/>
      <dgm:spPr/>
      <dgm:t>
        <a:bodyPr/>
        <a:lstStyle/>
        <a:p>
          <a:endParaRPr lang="en-US"/>
        </a:p>
      </dgm:t>
    </dgm:pt>
    <dgm:pt modelId="{18357A42-7ACC-448A-B0C9-8250F16E2C0D}" type="sibTrans" cxnId="{CFB7C4BE-2725-4B3C-87CC-5E72A1D143FC}">
      <dgm:prSet/>
      <dgm:spPr/>
      <dgm:t>
        <a:bodyPr/>
        <a:lstStyle/>
        <a:p>
          <a:endParaRPr lang="en-US"/>
        </a:p>
      </dgm:t>
    </dgm:pt>
    <dgm:pt modelId="{330E478A-1CF8-43CC-866C-9E5EC11A0B8B}">
      <dgm:prSet/>
      <dgm:spPr/>
      <dgm:t>
        <a:bodyPr/>
        <a:lstStyle/>
        <a:p>
          <a:pPr rtl="0"/>
          <a:r>
            <a:rPr lang="en-US" dirty="0" smtClean="0"/>
            <a:t>Remove 1/4 mile of inter-tidal dikes</a:t>
          </a:r>
          <a:endParaRPr lang="en-US" dirty="0"/>
        </a:p>
      </dgm:t>
    </dgm:pt>
    <dgm:pt modelId="{C8E41428-1A15-49AF-BF4A-163A3C4FFA83}" type="parTrans" cxnId="{4FA8061C-0AB2-4BC9-9A62-E578ECCCFA8B}">
      <dgm:prSet/>
      <dgm:spPr/>
      <dgm:t>
        <a:bodyPr/>
        <a:lstStyle/>
        <a:p>
          <a:endParaRPr lang="en-US"/>
        </a:p>
      </dgm:t>
    </dgm:pt>
    <dgm:pt modelId="{8FB9D8A4-F922-4635-8AA8-62DE7A5C5623}" type="sibTrans" cxnId="{4FA8061C-0AB2-4BC9-9A62-E578ECCCFA8B}">
      <dgm:prSet/>
      <dgm:spPr/>
      <dgm:t>
        <a:bodyPr/>
        <a:lstStyle/>
        <a:p>
          <a:endParaRPr lang="en-US"/>
        </a:p>
      </dgm:t>
    </dgm:pt>
    <dgm:pt modelId="{4419BF9A-1496-4CEB-984E-36C76366484B}">
      <dgm:prSet/>
      <dgm:spPr/>
      <dgm:t>
        <a:bodyPr/>
        <a:lstStyle/>
        <a:p>
          <a:pPr rtl="0"/>
          <a:r>
            <a:rPr lang="en-US" smtClean="0"/>
            <a:t>Restore 47 acres of saltmarsh</a:t>
          </a:r>
          <a:endParaRPr lang="en-US"/>
        </a:p>
      </dgm:t>
    </dgm:pt>
    <dgm:pt modelId="{A2C663A2-D2EA-4079-AA5E-10E2107B933F}" type="parTrans" cxnId="{E4ABB22C-833B-4C0C-B6C2-9C729F595531}">
      <dgm:prSet/>
      <dgm:spPr/>
      <dgm:t>
        <a:bodyPr/>
        <a:lstStyle/>
        <a:p>
          <a:endParaRPr lang="en-US"/>
        </a:p>
      </dgm:t>
    </dgm:pt>
    <dgm:pt modelId="{3DF3B65A-70C6-4EC3-AB59-479D74D420D6}" type="sibTrans" cxnId="{E4ABB22C-833B-4C0C-B6C2-9C729F595531}">
      <dgm:prSet/>
      <dgm:spPr/>
      <dgm:t>
        <a:bodyPr/>
        <a:lstStyle/>
        <a:p>
          <a:endParaRPr lang="en-US"/>
        </a:p>
      </dgm:t>
    </dgm:pt>
    <dgm:pt modelId="{A6EC8C0B-07C8-434D-A27C-9BB584C224A8}">
      <dgm:prSet/>
      <dgm:spPr/>
      <dgm:t>
        <a:bodyPr/>
        <a:lstStyle/>
        <a:p>
          <a:pPr rtl="0"/>
          <a:r>
            <a:rPr lang="en-US" smtClean="0"/>
            <a:t>Restore 1/2 mile of shoreline riparian</a:t>
          </a:r>
          <a:endParaRPr lang="en-US"/>
        </a:p>
      </dgm:t>
    </dgm:pt>
    <dgm:pt modelId="{F177FE32-82EE-41EF-8B69-C3842D8C3A18}" type="parTrans" cxnId="{6B149CDD-746F-4B6F-B93D-99B40C998994}">
      <dgm:prSet/>
      <dgm:spPr/>
      <dgm:t>
        <a:bodyPr/>
        <a:lstStyle/>
        <a:p>
          <a:endParaRPr lang="en-US"/>
        </a:p>
      </dgm:t>
    </dgm:pt>
    <dgm:pt modelId="{7B096B3A-A334-4B8D-BBB4-37E80FC9D3EB}" type="sibTrans" cxnId="{6B149CDD-746F-4B6F-B93D-99B40C998994}">
      <dgm:prSet/>
      <dgm:spPr/>
      <dgm:t>
        <a:bodyPr/>
        <a:lstStyle/>
        <a:p>
          <a:endParaRPr lang="en-US"/>
        </a:p>
      </dgm:t>
    </dgm:pt>
    <dgm:pt modelId="{83239273-BD40-4A88-A5BD-FA9BCB531895}">
      <dgm:prSet/>
      <dgm:spPr/>
      <dgm:t>
        <a:bodyPr/>
        <a:lstStyle/>
        <a:p>
          <a:pPr rtl="0"/>
          <a:r>
            <a:rPr lang="en-US" smtClean="0"/>
            <a:t>Conserve 51 acres of tidelands and over 14 acres of riparian upland</a:t>
          </a:r>
          <a:endParaRPr lang="en-US"/>
        </a:p>
      </dgm:t>
    </dgm:pt>
    <dgm:pt modelId="{6D6950A1-214E-4C58-B4D0-4F23D8058DEA}" type="parTrans" cxnId="{358285B5-320C-4D6D-92D9-86F29EF6B048}">
      <dgm:prSet/>
      <dgm:spPr/>
      <dgm:t>
        <a:bodyPr/>
        <a:lstStyle/>
        <a:p>
          <a:endParaRPr lang="en-US"/>
        </a:p>
      </dgm:t>
    </dgm:pt>
    <dgm:pt modelId="{B969BCB3-DE2F-417A-9846-C46F2980F2A7}" type="sibTrans" cxnId="{358285B5-320C-4D6D-92D9-86F29EF6B048}">
      <dgm:prSet/>
      <dgm:spPr/>
      <dgm:t>
        <a:bodyPr/>
        <a:lstStyle/>
        <a:p>
          <a:endParaRPr lang="en-US"/>
        </a:p>
      </dgm:t>
    </dgm:pt>
    <dgm:pt modelId="{F1EDD4DF-A983-4E97-A8BB-6AF29D02F6E2}" type="pres">
      <dgm:prSet presAssocID="{C54B7B84-6D39-47F2-A492-D4AE0E9D2B8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5D5DF2-37B6-4035-8D4B-BFB8CA8920E9}" type="pres">
      <dgm:prSet presAssocID="{C54B7B84-6D39-47F2-A492-D4AE0E9D2B86}" presName="arrow" presStyleLbl="bgShp" presStyleIdx="0" presStyleCnt="1"/>
      <dgm:spPr/>
    </dgm:pt>
    <dgm:pt modelId="{D4FF179F-65BE-4DF5-ABC8-42C52B7BAB74}" type="pres">
      <dgm:prSet presAssocID="{C54B7B84-6D39-47F2-A492-D4AE0E9D2B86}" presName="linearProcess" presStyleCnt="0"/>
      <dgm:spPr/>
    </dgm:pt>
    <dgm:pt modelId="{F81A1025-C07A-436E-A100-72EAEA000232}" type="pres">
      <dgm:prSet presAssocID="{BA5BC896-EE67-4902-9EC7-4604D4D68FCE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32F6E-666F-4C72-A9DD-69464B8CCC38}" type="pres">
      <dgm:prSet presAssocID="{1C7D9246-98C1-4421-953F-B45AA44C20BA}" presName="sibTrans" presStyleCnt="0"/>
      <dgm:spPr/>
    </dgm:pt>
    <dgm:pt modelId="{246A98A6-AE2C-46CD-88A0-57869BE15752}" type="pres">
      <dgm:prSet presAssocID="{0DF173F5-75EA-41CD-8AB6-A0686D2B2FC5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C28AD-FD11-4810-A58D-2EF9D273AA45}" type="pres">
      <dgm:prSet presAssocID="{18357A42-7ACC-448A-B0C9-8250F16E2C0D}" presName="sibTrans" presStyleCnt="0"/>
      <dgm:spPr/>
    </dgm:pt>
    <dgm:pt modelId="{C515A8B2-266B-4E06-9191-C2E2FFA7B846}" type="pres">
      <dgm:prSet presAssocID="{330E478A-1CF8-43CC-866C-9E5EC11A0B8B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46B786-72C7-479F-9FAD-7A2BCB57FEDF}" type="pres">
      <dgm:prSet presAssocID="{8FB9D8A4-F922-4635-8AA8-62DE7A5C5623}" presName="sibTrans" presStyleCnt="0"/>
      <dgm:spPr/>
    </dgm:pt>
    <dgm:pt modelId="{D7DFEDF9-04DE-45A4-B856-125ABE494180}" type="pres">
      <dgm:prSet presAssocID="{4419BF9A-1496-4CEB-984E-36C76366484B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C7D7F-2D37-43CD-93FA-47BE9B49DFB0}" type="pres">
      <dgm:prSet presAssocID="{3DF3B65A-70C6-4EC3-AB59-479D74D420D6}" presName="sibTrans" presStyleCnt="0"/>
      <dgm:spPr/>
    </dgm:pt>
    <dgm:pt modelId="{CE87C0A6-D9E0-4EDA-989C-8F51BA5B07DE}" type="pres">
      <dgm:prSet presAssocID="{A6EC8C0B-07C8-434D-A27C-9BB584C224A8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346AE-9F1F-4760-A5DF-C595AB0EEBA1}" type="pres">
      <dgm:prSet presAssocID="{7B096B3A-A334-4B8D-BBB4-37E80FC9D3EB}" presName="sibTrans" presStyleCnt="0"/>
      <dgm:spPr/>
    </dgm:pt>
    <dgm:pt modelId="{2B5E2CEC-1736-4643-8A3B-75B2B187C145}" type="pres">
      <dgm:prSet presAssocID="{83239273-BD40-4A88-A5BD-FA9BCB531895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B35D36-EB61-43D2-8A12-8C55AE39FEF9}" type="presOf" srcId="{A6EC8C0B-07C8-434D-A27C-9BB584C224A8}" destId="{CE87C0A6-D9E0-4EDA-989C-8F51BA5B07DE}" srcOrd="0" destOrd="0" presId="urn:microsoft.com/office/officeart/2005/8/layout/hProcess9"/>
    <dgm:cxn modelId="{C00DE78F-354E-49EF-8BA7-FD7ECD470221}" type="presOf" srcId="{BA5BC896-EE67-4902-9EC7-4604D4D68FCE}" destId="{F81A1025-C07A-436E-A100-72EAEA000232}" srcOrd="0" destOrd="0" presId="urn:microsoft.com/office/officeart/2005/8/layout/hProcess9"/>
    <dgm:cxn modelId="{E4ABB22C-833B-4C0C-B6C2-9C729F595531}" srcId="{C54B7B84-6D39-47F2-A492-D4AE0E9D2B86}" destId="{4419BF9A-1496-4CEB-984E-36C76366484B}" srcOrd="3" destOrd="0" parTransId="{A2C663A2-D2EA-4079-AA5E-10E2107B933F}" sibTransId="{3DF3B65A-70C6-4EC3-AB59-479D74D420D6}"/>
    <dgm:cxn modelId="{358285B5-320C-4D6D-92D9-86F29EF6B048}" srcId="{C54B7B84-6D39-47F2-A492-D4AE0E9D2B86}" destId="{83239273-BD40-4A88-A5BD-FA9BCB531895}" srcOrd="5" destOrd="0" parTransId="{6D6950A1-214E-4C58-B4D0-4F23D8058DEA}" sibTransId="{B969BCB3-DE2F-417A-9846-C46F2980F2A7}"/>
    <dgm:cxn modelId="{4FA8061C-0AB2-4BC9-9A62-E578ECCCFA8B}" srcId="{C54B7B84-6D39-47F2-A492-D4AE0E9D2B86}" destId="{330E478A-1CF8-43CC-866C-9E5EC11A0B8B}" srcOrd="2" destOrd="0" parTransId="{C8E41428-1A15-49AF-BF4A-163A3C4FFA83}" sibTransId="{8FB9D8A4-F922-4635-8AA8-62DE7A5C5623}"/>
    <dgm:cxn modelId="{CE5E1BB3-45A1-4C10-92B1-7257BBAF4C54}" srcId="{C54B7B84-6D39-47F2-A492-D4AE0E9D2B86}" destId="{BA5BC896-EE67-4902-9EC7-4604D4D68FCE}" srcOrd="0" destOrd="0" parTransId="{1A6BA749-9A22-4156-B91D-0C60F118C55D}" sibTransId="{1C7D9246-98C1-4421-953F-B45AA44C20BA}"/>
    <dgm:cxn modelId="{37BC4C1A-2238-40F1-BECF-C3EEF2B8E4C3}" type="presOf" srcId="{4419BF9A-1496-4CEB-984E-36C76366484B}" destId="{D7DFEDF9-04DE-45A4-B856-125ABE494180}" srcOrd="0" destOrd="0" presId="urn:microsoft.com/office/officeart/2005/8/layout/hProcess9"/>
    <dgm:cxn modelId="{85467816-544C-4F2A-A1B3-02429A40D00E}" type="presOf" srcId="{C54B7B84-6D39-47F2-A492-D4AE0E9D2B86}" destId="{F1EDD4DF-A983-4E97-A8BB-6AF29D02F6E2}" srcOrd="0" destOrd="0" presId="urn:microsoft.com/office/officeart/2005/8/layout/hProcess9"/>
    <dgm:cxn modelId="{CFB7C4BE-2725-4B3C-87CC-5E72A1D143FC}" srcId="{C54B7B84-6D39-47F2-A492-D4AE0E9D2B86}" destId="{0DF173F5-75EA-41CD-8AB6-A0686D2B2FC5}" srcOrd="1" destOrd="0" parTransId="{237ADD10-F2E8-4AAC-AB8F-74125ADBF51C}" sibTransId="{18357A42-7ACC-448A-B0C9-8250F16E2C0D}"/>
    <dgm:cxn modelId="{6B149CDD-746F-4B6F-B93D-99B40C998994}" srcId="{C54B7B84-6D39-47F2-A492-D4AE0E9D2B86}" destId="{A6EC8C0B-07C8-434D-A27C-9BB584C224A8}" srcOrd="4" destOrd="0" parTransId="{F177FE32-82EE-41EF-8B69-C3842D8C3A18}" sibTransId="{7B096B3A-A334-4B8D-BBB4-37E80FC9D3EB}"/>
    <dgm:cxn modelId="{D613C88B-D1BF-4347-8F35-2730508CE17F}" type="presOf" srcId="{330E478A-1CF8-43CC-866C-9E5EC11A0B8B}" destId="{C515A8B2-266B-4E06-9191-C2E2FFA7B846}" srcOrd="0" destOrd="0" presId="urn:microsoft.com/office/officeart/2005/8/layout/hProcess9"/>
    <dgm:cxn modelId="{A44E1A65-5CB6-4FB9-828E-AD292F6F4D86}" type="presOf" srcId="{83239273-BD40-4A88-A5BD-FA9BCB531895}" destId="{2B5E2CEC-1736-4643-8A3B-75B2B187C145}" srcOrd="0" destOrd="0" presId="urn:microsoft.com/office/officeart/2005/8/layout/hProcess9"/>
    <dgm:cxn modelId="{35D68E41-69A1-4801-B9C2-69BCF6E324E5}" type="presOf" srcId="{0DF173F5-75EA-41CD-8AB6-A0686D2B2FC5}" destId="{246A98A6-AE2C-46CD-88A0-57869BE15752}" srcOrd="0" destOrd="0" presId="urn:microsoft.com/office/officeart/2005/8/layout/hProcess9"/>
    <dgm:cxn modelId="{FFCA0A6E-9153-4D08-AFEE-06D98ECF36C5}" type="presParOf" srcId="{F1EDD4DF-A983-4E97-A8BB-6AF29D02F6E2}" destId="{C05D5DF2-37B6-4035-8D4B-BFB8CA8920E9}" srcOrd="0" destOrd="0" presId="urn:microsoft.com/office/officeart/2005/8/layout/hProcess9"/>
    <dgm:cxn modelId="{3B56716B-3F83-48E7-9F1D-ADF98D2DA806}" type="presParOf" srcId="{F1EDD4DF-A983-4E97-A8BB-6AF29D02F6E2}" destId="{D4FF179F-65BE-4DF5-ABC8-42C52B7BAB74}" srcOrd="1" destOrd="0" presId="urn:microsoft.com/office/officeart/2005/8/layout/hProcess9"/>
    <dgm:cxn modelId="{BC117DA7-8B27-431D-9A68-611195F9EE45}" type="presParOf" srcId="{D4FF179F-65BE-4DF5-ABC8-42C52B7BAB74}" destId="{F81A1025-C07A-436E-A100-72EAEA000232}" srcOrd="0" destOrd="0" presId="urn:microsoft.com/office/officeart/2005/8/layout/hProcess9"/>
    <dgm:cxn modelId="{8A2A6125-737A-4394-9EB0-668F2C1A3F29}" type="presParOf" srcId="{D4FF179F-65BE-4DF5-ABC8-42C52B7BAB74}" destId="{8F832F6E-666F-4C72-A9DD-69464B8CCC38}" srcOrd="1" destOrd="0" presId="urn:microsoft.com/office/officeart/2005/8/layout/hProcess9"/>
    <dgm:cxn modelId="{8CA56B74-36A6-4D74-9A9B-191AFE92351C}" type="presParOf" srcId="{D4FF179F-65BE-4DF5-ABC8-42C52B7BAB74}" destId="{246A98A6-AE2C-46CD-88A0-57869BE15752}" srcOrd="2" destOrd="0" presId="urn:microsoft.com/office/officeart/2005/8/layout/hProcess9"/>
    <dgm:cxn modelId="{5ED3CA77-1DC5-49DF-9D02-A5B157C22EFA}" type="presParOf" srcId="{D4FF179F-65BE-4DF5-ABC8-42C52B7BAB74}" destId="{9CAC28AD-FD11-4810-A58D-2EF9D273AA45}" srcOrd="3" destOrd="0" presId="urn:microsoft.com/office/officeart/2005/8/layout/hProcess9"/>
    <dgm:cxn modelId="{D2AA241D-9D6D-4200-81A5-2CE5721B7552}" type="presParOf" srcId="{D4FF179F-65BE-4DF5-ABC8-42C52B7BAB74}" destId="{C515A8B2-266B-4E06-9191-C2E2FFA7B846}" srcOrd="4" destOrd="0" presId="urn:microsoft.com/office/officeart/2005/8/layout/hProcess9"/>
    <dgm:cxn modelId="{D72D11D9-300E-4C66-AD5D-D6A65AC559BD}" type="presParOf" srcId="{D4FF179F-65BE-4DF5-ABC8-42C52B7BAB74}" destId="{C946B786-72C7-479F-9FAD-7A2BCB57FEDF}" srcOrd="5" destOrd="0" presId="urn:microsoft.com/office/officeart/2005/8/layout/hProcess9"/>
    <dgm:cxn modelId="{38DFFEAA-07D4-4CCD-B8FC-519C38955F7B}" type="presParOf" srcId="{D4FF179F-65BE-4DF5-ABC8-42C52B7BAB74}" destId="{D7DFEDF9-04DE-45A4-B856-125ABE494180}" srcOrd="6" destOrd="0" presId="urn:microsoft.com/office/officeart/2005/8/layout/hProcess9"/>
    <dgm:cxn modelId="{D8AAF757-D369-43D1-A6B0-B3A1C344306E}" type="presParOf" srcId="{D4FF179F-65BE-4DF5-ABC8-42C52B7BAB74}" destId="{AC2C7D7F-2D37-43CD-93FA-47BE9B49DFB0}" srcOrd="7" destOrd="0" presId="urn:microsoft.com/office/officeart/2005/8/layout/hProcess9"/>
    <dgm:cxn modelId="{95BBB752-42FC-40C6-A95E-D29382099A0D}" type="presParOf" srcId="{D4FF179F-65BE-4DF5-ABC8-42C52B7BAB74}" destId="{CE87C0A6-D9E0-4EDA-989C-8F51BA5B07DE}" srcOrd="8" destOrd="0" presId="urn:microsoft.com/office/officeart/2005/8/layout/hProcess9"/>
    <dgm:cxn modelId="{D2C1787E-4829-4D00-8CAD-F950423FF49E}" type="presParOf" srcId="{D4FF179F-65BE-4DF5-ABC8-42C52B7BAB74}" destId="{C0D346AE-9F1F-4760-A5DF-C595AB0EEBA1}" srcOrd="9" destOrd="0" presId="urn:microsoft.com/office/officeart/2005/8/layout/hProcess9"/>
    <dgm:cxn modelId="{5B33B2AB-7E04-4A10-A8C6-FDFF905BC8C8}" type="presParOf" srcId="{D4FF179F-65BE-4DF5-ABC8-42C52B7BAB74}" destId="{2B5E2CEC-1736-4643-8A3B-75B2B187C14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52347-70C4-4AF9-A79A-220B45676AF4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92CBB-3EAF-489B-BC6F-32ADB8DF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8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023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72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142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08778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864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676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876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93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562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900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4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754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07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052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277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706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440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85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659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04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07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6991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957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626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113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594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077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229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163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144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139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697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47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689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421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089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947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46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089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151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66916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62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75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00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716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592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019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789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6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484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688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188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601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2268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703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14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72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428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36699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098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994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440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681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726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92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020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46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5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594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729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789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76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3721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766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496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30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211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319344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37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40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77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572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79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0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4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82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54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29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44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6078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0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24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11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37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57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0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6453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680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687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218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5108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891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161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8126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8BAA00">
                    <a:lumMod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016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58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59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04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78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621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18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01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86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8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17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29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38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5454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7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7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16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0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8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98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00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1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8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26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1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75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57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10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80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80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3261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8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172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56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9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50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53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911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28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05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32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93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233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69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64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76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6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05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4391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250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73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325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2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796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836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830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530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85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372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785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31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570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3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71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BE4AE-694B-43AF-BC82-3826EC3F4579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AB266-7E7E-481D-BD2D-85A03E769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28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97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10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8BAA00">
                  <a:lumMod val="7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8BAA00">
                    <a:lumMod val="50000"/>
                  </a:srgbClr>
                </a:solidFill>
              </a:rPr>
              <a:t>Add a footer</a:t>
            </a:r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2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14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18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66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50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866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11/5/2019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74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Estuaries serve as a Buffer in the Face of 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Candace Penn</a:t>
            </a:r>
          </a:p>
          <a:p>
            <a:r>
              <a:rPr lang="en-US" dirty="0"/>
              <a:t>Squaxin </a:t>
            </a:r>
            <a:r>
              <a:rPr lang="en-US" dirty="0" smtClean="0"/>
              <a:t>Island Tribe</a:t>
            </a:r>
          </a:p>
          <a:p>
            <a:r>
              <a:rPr lang="en-US" dirty="0" smtClean="0"/>
              <a:t>Natural </a:t>
            </a:r>
            <a:r>
              <a:rPr lang="en-US" dirty="0"/>
              <a:t>Resources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79" y="783170"/>
            <a:ext cx="9613861" cy="1080938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51"/>
          <a:stretch/>
        </p:blipFill>
        <p:spPr>
          <a:xfrm>
            <a:off x="3549852" y="859510"/>
            <a:ext cx="3525795" cy="18576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9" y="3115311"/>
            <a:ext cx="3779848" cy="21276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4" y="2787311"/>
            <a:ext cx="2528500" cy="33713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88118" y="3651358"/>
            <a:ext cx="3175044" cy="2102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80" y="928815"/>
            <a:ext cx="3619157" cy="2714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67" y="2151893"/>
            <a:ext cx="2732389" cy="364318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33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40167"/>
            <a:ext cx="9702800" cy="59336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9950" y="6403201"/>
            <a:ext cx="5829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http://squaxinisland.org/government/who-we-are/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4521200" y="5453071"/>
            <a:ext cx="508000" cy="39610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701101"/>
            <a:ext cx="4343400" cy="60807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30" y="701101"/>
            <a:ext cx="6581654" cy="4181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7114" y="5747613"/>
            <a:ext cx="6055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 smtClean="0"/>
              <a:t>Left: Annie Weiss </a:t>
            </a:r>
          </a:p>
          <a:p>
            <a:r>
              <a:rPr lang="en-NZ" sz="2000" dirty="0" smtClean="0"/>
              <a:t>Top: Squaxin George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64" y="0"/>
            <a:ext cx="8126672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2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453" y="428625"/>
            <a:ext cx="10515600" cy="409575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 smtClean="0">
                <a:latin typeface="Bahnschrift Light" panose="020B0502040204020203" pitchFamily="34" charset="0"/>
              </a:rPr>
              <a:t>The </a:t>
            </a:r>
            <a:r>
              <a:rPr lang="en-NZ" dirty="0" err="1" smtClean="0">
                <a:latin typeface="Bahnschrift Light" panose="020B0502040204020203" pitchFamily="34" charset="0"/>
              </a:rPr>
              <a:t>Steh-Chass</a:t>
            </a:r>
            <a:r>
              <a:rPr lang="en-NZ" dirty="0" smtClean="0">
                <a:latin typeface="Bahnschrift Light" panose="020B0502040204020203" pitchFamily="34" charset="0"/>
              </a:rPr>
              <a:t> River</a:t>
            </a:r>
            <a:br>
              <a:rPr lang="en-NZ" dirty="0" smtClean="0">
                <a:latin typeface="Bahnschrift Light" panose="020B0502040204020203" pitchFamily="34" charset="0"/>
              </a:rPr>
            </a:br>
            <a:r>
              <a:rPr lang="en-NZ" sz="3600" dirty="0" smtClean="0">
                <a:latin typeface="Bahnschrift Light" panose="020B0502040204020203" pitchFamily="34" charset="0"/>
              </a:rPr>
              <a:t>Now Known as the </a:t>
            </a:r>
            <a:r>
              <a:rPr lang="en-NZ" sz="3600" dirty="0" err="1" smtClean="0">
                <a:latin typeface="Bahnschrift Light" panose="020B0502040204020203" pitchFamily="34" charset="0"/>
              </a:rPr>
              <a:t>Deschutes</a:t>
            </a:r>
            <a:r>
              <a:rPr lang="en-NZ" sz="3600" dirty="0" smtClean="0">
                <a:latin typeface="Bahnschrift Light" panose="020B0502040204020203" pitchFamily="34" charset="0"/>
              </a:rPr>
              <a:t> </a:t>
            </a:r>
            <a:endParaRPr lang="en-US" sz="3600" dirty="0">
              <a:latin typeface="Bahnschrift Light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99" y="1117600"/>
            <a:ext cx="5580001" cy="549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253" y="1117600"/>
            <a:ext cx="5820748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0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1" y="161923"/>
            <a:ext cx="6074501" cy="6240627"/>
          </a:xfrm>
        </p:spPr>
      </p:pic>
      <p:sp>
        <p:nvSpPr>
          <p:cNvPr id="6" name="TextBox 5"/>
          <p:cNvSpPr txBox="1"/>
          <p:nvPr/>
        </p:nvSpPr>
        <p:spPr>
          <a:xfrm>
            <a:off x="236481" y="6402550"/>
            <a:ext cx="9682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 smtClean="0"/>
              <a:t>Image Credit: http</a:t>
            </a:r>
            <a:r>
              <a:rPr lang="en-NZ" sz="1200" dirty="0"/>
              <a:t>://</a:t>
            </a:r>
            <a:r>
              <a:rPr lang="en-NZ" sz="1200" dirty="0" smtClean="0"/>
              <a:t>squaxinislandtourism.com/special-events/canoe-journey</a:t>
            </a:r>
          </a:p>
          <a:p>
            <a:r>
              <a:rPr lang="en-NZ" sz="1200" dirty="0"/>
              <a:t>http://www.start-wa.com/squaxin.html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762" y="161923"/>
            <a:ext cx="5804238" cy="62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598" y="0"/>
            <a:ext cx="5537200" cy="1017588"/>
          </a:xfrm>
        </p:spPr>
        <p:txBody>
          <a:bodyPr>
            <a:norm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17500"/>
            <a:ext cx="9105901" cy="6101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59" y="5536673"/>
            <a:ext cx="56088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03" y="593328"/>
            <a:ext cx="9371949" cy="1183566"/>
          </a:xfrm>
        </p:spPr>
        <p:txBody>
          <a:bodyPr/>
          <a:lstStyle/>
          <a:p>
            <a:r>
              <a:rPr lang="fr-FR" dirty="0" err="1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Overview</a:t>
            </a:r>
            <a:endParaRPr lang="en-US" dirty="0">
              <a:ln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59" y="4590661"/>
            <a:ext cx="12148457" cy="2038738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Current Sea Level Rise conditions and projections.</a:t>
            </a:r>
          </a:p>
          <a:p>
            <a:pPr lvl="1"/>
            <a:r>
              <a:rPr lang="en-US" sz="21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Olympia, WA</a:t>
            </a:r>
          </a:p>
          <a:p>
            <a:pPr lvl="1"/>
            <a:r>
              <a:rPr lang="en-US" sz="21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Squaxin Island Tribe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Estuaries Buffer Impacts of Sea Level Rise</a:t>
            </a:r>
          </a:p>
          <a:p>
            <a:pPr lvl="1"/>
            <a:r>
              <a:rPr lang="en-US" sz="21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Storm </a:t>
            </a:r>
            <a:r>
              <a:rPr lang="en-US" sz="21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Surges, </a:t>
            </a:r>
            <a:r>
              <a:rPr lang="en-US" sz="21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King </a:t>
            </a:r>
            <a:r>
              <a:rPr lang="en-US" sz="21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tides</a:t>
            </a:r>
            <a:r>
              <a:rPr lang="en-US" sz="2100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, Flooding</a:t>
            </a:r>
          </a:p>
          <a:p>
            <a:pPr marL="283464" lvl="1" indent="0">
              <a:buNone/>
            </a:pPr>
            <a:endParaRPr lang="en-US" sz="2100" dirty="0">
              <a:ln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800" dirty="0" smtClean="0">
              <a:ln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Why are Estuaries Vulnerable?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Communities Health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Squaxin Tribes Environmental Plan</a:t>
            </a:r>
          </a:p>
          <a:p>
            <a:pPr lvl="1"/>
            <a:r>
              <a:rPr lang="en-US" sz="2100" dirty="0" smtClean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Climate Change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2</a:t>
            </a:fld>
            <a:endParaRPr lang="en-US">
              <a:solidFill>
                <a:srgbClr val="8BAA00">
                  <a:lumMod val="50000"/>
                </a:srgb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>
                <a:solidFill>
                  <a:srgbClr val="8BAA00">
                    <a:lumMod val="50000"/>
                  </a:srgbClr>
                </a:solidFill>
              </a:rPr>
              <a:pPr/>
              <a:t>11/5/2019</a:t>
            </a:fld>
            <a:endParaRPr lang="en-US" dirty="0">
              <a:solidFill>
                <a:srgbClr val="8BAA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18" y="2055892"/>
            <a:ext cx="6547671" cy="46272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783" y="757914"/>
            <a:ext cx="6090432" cy="975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44" y="645377"/>
            <a:ext cx="4078577" cy="5511262"/>
          </a:xfrm>
          <a:prstGeom prst="rect">
            <a:avLst/>
          </a:prstGeom>
          <a:ln w="730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23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Estuaries so Important?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Reduce </a:t>
            </a:r>
            <a:r>
              <a:rPr lang="en-US" sz="2800" dirty="0" smtClean="0"/>
              <a:t>Flooding </a:t>
            </a: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Soak up Heavy Rains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Improve Water Quality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Buffer Upland </a:t>
            </a:r>
            <a:r>
              <a:rPr lang="en-US" sz="2800" dirty="0"/>
              <a:t>A</a:t>
            </a:r>
            <a:r>
              <a:rPr lang="en-US" sz="2800" dirty="0" smtClean="0"/>
              <a:t>reas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Crashing Waves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Storm Surges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Soil Erosion</a:t>
            </a:r>
          </a:p>
          <a:p>
            <a:pPr lvl="1"/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67" b="76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5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Signals of Climate Change in Estuaries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0323" y="2508004"/>
            <a:ext cx="4610099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white"/>
                </a:solidFill>
              </a:rPr>
              <a:t>Water/Air Temperature</a:t>
            </a:r>
          </a:p>
          <a:p>
            <a:r>
              <a:rPr lang="en-US" smtClean="0">
                <a:solidFill>
                  <a:prstClr val="white"/>
                </a:solidFill>
              </a:rPr>
              <a:t>Changes in Precipitation </a:t>
            </a:r>
          </a:p>
          <a:p>
            <a:r>
              <a:rPr lang="en-US" smtClean="0">
                <a:solidFill>
                  <a:prstClr val="white"/>
                </a:solidFill>
              </a:rPr>
              <a:t>Sea Level</a:t>
            </a:r>
          </a:p>
          <a:p>
            <a:r>
              <a:rPr lang="en-US" smtClean="0">
                <a:solidFill>
                  <a:prstClr val="white"/>
                </a:solidFill>
              </a:rPr>
              <a:t>Freshwater inflow</a:t>
            </a:r>
          </a:p>
          <a:p>
            <a:r>
              <a:rPr lang="en-US" smtClean="0">
                <a:solidFill>
                  <a:prstClr val="white"/>
                </a:solidFill>
              </a:rPr>
              <a:t>Coastal storms </a:t>
            </a:r>
          </a:p>
          <a:p>
            <a:r>
              <a:rPr lang="en-US" smtClean="0">
                <a:solidFill>
                  <a:prstClr val="white"/>
                </a:solidFill>
              </a:rPr>
              <a:t>Coastal Currents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624" y="2190750"/>
            <a:ext cx="701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Impacts in Estuaries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90" y="2062773"/>
            <a:ext cx="3070034" cy="576262"/>
          </a:xfrm>
        </p:spPr>
        <p:txBody>
          <a:bodyPr/>
          <a:lstStyle/>
          <a:p>
            <a:r>
              <a:rPr lang="en-US" sz="3200" u="sng" dirty="0" smtClean="0"/>
              <a:t>Habitat</a:t>
            </a:r>
            <a:endParaRPr lang="en-US" sz="32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701432" y="2647920"/>
            <a:ext cx="3049702" cy="291351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Destruction or Loss of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Nutrient Cycling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HABs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Hypoxia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Water Quality</a:t>
            </a:r>
            <a:endParaRPr lang="en-US" sz="15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036121"/>
            <a:ext cx="3063240" cy="576262"/>
          </a:xfrm>
        </p:spPr>
        <p:txBody>
          <a:bodyPr/>
          <a:lstStyle/>
          <a:p>
            <a:r>
              <a:rPr lang="en-US" sz="3200" u="sng" dirty="0" smtClean="0"/>
              <a:t>Species Range</a:t>
            </a:r>
            <a:endParaRPr lang="en-US" sz="3200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956025" y="2677440"/>
            <a:ext cx="3063240" cy="15586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Higher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Competition for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Food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Manmade Infrastructure </a:t>
            </a:r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45265" y="1968759"/>
            <a:ext cx="3752415" cy="679196"/>
          </a:xfrm>
        </p:spPr>
        <p:txBody>
          <a:bodyPr/>
          <a:lstStyle/>
          <a:p>
            <a:r>
              <a:rPr lang="en-US" sz="3200" u="sng" dirty="0" smtClean="0"/>
              <a:t>Coastal</a:t>
            </a:r>
            <a:r>
              <a:rPr lang="en-US" u="sng" dirty="0" smtClean="0"/>
              <a:t> </a:t>
            </a:r>
            <a:r>
              <a:rPr lang="en-US" sz="3200" u="sng" dirty="0" smtClean="0"/>
              <a:t>Economies</a:t>
            </a:r>
            <a:endParaRPr lang="en-US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224156" y="2677440"/>
            <a:ext cx="3070025" cy="29135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Transportation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Land use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First foods</a:t>
            </a:r>
            <a:endParaRPr lang="en-US" sz="1500" dirty="0"/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20" y="4104676"/>
            <a:ext cx="3593948" cy="2488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057" y="4002833"/>
            <a:ext cx="5097624" cy="254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9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711700"/>
            <a:ext cx="9613900" cy="4524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Squaxin Island Tribes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5168900"/>
            <a:ext cx="9613900" cy="62388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Squaxin Island Strong interconnected way of life depends on a strong, vital natural environment: clean and abundant water/air, and healthy ecosystems.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2" y="134938"/>
            <a:ext cx="777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Wellbeing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64" y="3086663"/>
            <a:ext cx="7589071" cy="364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824" y="2769312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Physical Health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Community Health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Natural Resources Security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Cultural use and Practice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Education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Self-determination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sz="2800" b="1" dirty="0" smtClean="0">
                <a:solidFill>
                  <a:prstClr val="white"/>
                </a:solidFill>
              </a:rPr>
              <a:t>Resilience/balance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482" y="581669"/>
            <a:ext cx="2945433" cy="25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Shelton Harbor Restoration</a:t>
            </a:r>
            <a:endParaRPr lang="en-US" dirty="0"/>
          </a:p>
        </p:txBody>
      </p:sp>
      <p:graphicFrame>
        <p:nvGraphicFramePr>
          <p:cNvPr id="16" name="Diagram 15"/>
          <p:cNvGraphicFramePr/>
          <p:nvPr>
            <p:extLst/>
          </p:nvPr>
        </p:nvGraphicFramePr>
        <p:xfrm>
          <a:off x="2091245" y="2911152"/>
          <a:ext cx="9629192" cy="3946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20" y="2065709"/>
            <a:ext cx="2857500" cy="2000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8341" y="2065709"/>
            <a:ext cx="28575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1.xml><?xml version="1.0" encoding="utf-8"?>
<a:theme xmlns:a="http://schemas.openxmlformats.org/drawingml/2006/main" name="8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4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2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6.xml><?xml version="1.0" encoding="utf-8"?>
<a:theme xmlns:a="http://schemas.openxmlformats.org/drawingml/2006/main" name="3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7.xml><?xml version="1.0" encoding="utf-8"?>
<a:theme xmlns:a="http://schemas.openxmlformats.org/drawingml/2006/main" name="4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8.xml><?xml version="1.0" encoding="utf-8"?>
<a:theme xmlns:a="http://schemas.openxmlformats.org/drawingml/2006/main" name="5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9.xml><?xml version="1.0" encoding="utf-8"?>
<a:theme xmlns:a="http://schemas.openxmlformats.org/drawingml/2006/main" name="6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259</Words>
  <Application>Microsoft Office PowerPoint</Application>
  <PresentationFormat>Widescreen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Arial</vt:lpstr>
      <vt:lpstr>Bahnschrift Light</vt:lpstr>
      <vt:lpstr>Calibri</vt:lpstr>
      <vt:lpstr>Calibri Light</vt:lpstr>
      <vt:lpstr>Corbel</vt:lpstr>
      <vt:lpstr>Trebuchet MS</vt:lpstr>
      <vt:lpstr>Wingdings</vt:lpstr>
      <vt:lpstr>Office Theme</vt:lpstr>
      <vt:lpstr>Berlin</vt:lpstr>
      <vt:lpstr>Ecology 16x9</vt:lpstr>
      <vt:lpstr>1_Berlin</vt:lpstr>
      <vt:lpstr>2_Berlin</vt:lpstr>
      <vt:lpstr>3_Berlin</vt:lpstr>
      <vt:lpstr>4_Berlin</vt:lpstr>
      <vt:lpstr>5_Berlin</vt:lpstr>
      <vt:lpstr>6_Berlin</vt:lpstr>
      <vt:lpstr>7_Berlin</vt:lpstr>
      <vt:lpstr>8_Berlin</vt:lpstr>
      <vt:lpstr>Estuaries serve as a Buffer in the Face of Climate Change</vt:lpstr>
      <vt:lpstr>Overview</vt:lpstr>
      <vt:lpstr>PowerPoint Presentation</vt:lpstr>
      <vt:lpstr>Why are Estuaries so Important? </vt:lpstr>
      <vt:lpstr>Signals of Climate Change in Estuaries </vt:lpstr>
      <vt:lpstr>Climate Change Impacts in Estuaries</vt:lpstr>
      <vt:lpstr>The Squaxin Island Tribes </vt:lpstr>
      <vt:lpstr>Community Wellbeing Project</vt:lpstr>
      <vt:lpstr>Shelton Harbor Restoration</vt:lpstr>
      <vt:lpstr>Thank You</vt:lpstr>
      <vt:lpstr>PowerPoint Presentation</vt:lpstr>
      <vt:lpstr>PowerPoint Presentation</vt:lpstr>
      <vt:lpstr>The Steh-Chass River Now Known as the Deschutes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Johnson</dc:creator>
  <cp:lastModifiedBy>Ali Johnson</cp:lastModifiedBy>
  <cp:revision>18</cp:revision>
  <dcterms:created xsi:type="dcterms:W3CDTF">2018-06-27T18:33:18Z</dcterms:created>
  <dcterms:modified xsi:type="dcterms:W3CDTF">2019-11-06T02:47:11Z</dcterms:modified>
</cp:coreProperties>
</file>