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6" r:id="rId4"/>
    <p:sldMasterId id="2147483696" r:id="rId5"/>
  </p:sldMasterIdLst>
  <p:notesMasterIdLst>
    <p:notesMasterId r:id="rId25"/>
  </p:notesMasterIdLst>
  <p:handoutMasterIdLst>
    <p:handoutMasterId r:id="rId26"/>
  </p:handoutMasterIdLst>
  <p:sldIdLst>
    <p:sldId id="256" r:id="rId6"/>
    <p:sldId id="284" r:id="rId7"/>
    <p:sldId id="318" r:id="rId8"/>
    <p:sldId id="300" r:id="rId9"/>
    <p:sldId id="337" r:id="rId10"/>
    <p:sldId id="339" r:id="rId11"/>
    <p:sldId id="338" r:id="rId12"/>
    <p:sldId id="340" r:id="rId13"/>
    <p:sldId id="341" r:id="rId14"/>
    <p:sldId id="342" r:id="rId15"/>
    <p:sldId id="344" r:id="rId16"/>
    <p:sldId id="279" r:id="rId17"/>
    <p:sldId id="291" r:id="rId18"/>
    <p:sldId id="286" r:id="rId19"/>
    <p:sldId id="317" r:id="rId20"/>
    <p:sldId id="311" r:id="rId21"/>
    <p:sldId id="331" r:id="rId22"/>
    <p:sldId id="654" r:id="rId23"/>
    <p:sldId id="336" r:id="rId24"/>
  </p:sldIdLst>
  <p:sldSz cx="12192000" cy="6858000"/>
  <p:notesSz cx="7315200" cy="96012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  <p:embeddedFont>
      <p:font typeface="Segoe UI" panose="020B0502040204020203" pitchFamily="34" charset="0"/>
      <p:regular r:id="rId37"/>
      <p:bold r:id="rId38"/>
      <p:italic r:id="rId39"/>
      <p:boldItalic r:id="rId40"/>
    </p:embeddedFont>
    <p:embeddedFont>
      <p:font typeface="Wingdings 3" panose="05040102010807070707" pitchFamily="18" charset="2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el Hammerschlag" initials="RH" lastIdx="1" clrIdx="0">
    <p:extLst>
      <p:ext uri="{19B8F6BF-5375-455C-9EA6-DF929625EA0E}">
        <p15:presenceInfo xmlns:p15="http://schemas.microsoft.com/office/powerpoint/2012/main" userId="Roel Hammerschla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AB0A8"/>
    <a:srgbClr val="E3A9A5"/>
    <a:srgbClr val="EAF4E4"/>
    <a:srgbClr val="FF5D5D"/>
    <a:srgbClr val="C00000"/>
    <a:srgbClr val="FFFF66"/>
    <a:srgbClr val="006D2C"/>
    <a:srgbClr val="C7E9C0"/>
    <a:srgbClr val="FF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4" autoAdjust="0"/>
    <p:restoredTop sz="84346" autoAdjust="0"/>
  </p:normalViewPr>
  <p:slideViewPr>
    <p:cSldViewPr snapToGrid="0">
      <p:cViewPr varScale="1">
        <p:scale>
          <a:sx n="96" d="100"/>
          <a:sy n="96" d="100"/>
        </p:scale>
        <p:origin x="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5A54B2-E941-4F39-B0F7-9E797AE12A3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8BE6B3-140A-4278-826F-B7744BBC8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94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E5B569-4D01-43DB-B738-5C3ECFABF8CD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DA346-750A-419D-981D-EFC1248E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7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AB99A-A97E-434E-B33E-9C0CBED5E68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44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if you recall, Sustainable Thurston has a dozen Priority Goals – three of which related directly to Water and Climate Change</a:t>
            </a:r>
          </a:p>
          <a:p>
            <a:pPr lvl="0"/>
            <a:endParaRPr lang="en-US" dirty="0"/>
          </a:p>
          <a:p>
            <a:pPr marL="168391" indent="-168391">
              <a:buFont typeface="Wingdings" panose="05000000000000000000" pitchFamily="2" charset="2"/>
              <a:buChar char="§"/>
            </a:pPr>
            <a:r>
              <a:rPr lang="en-US" dirty="0"/>
              <a:t>Protect and improve water quality, including groundwater, rivers, streams, lakes, and the Puget Sound.</a:t>
            </a:r>
          </a:p>
          <a:p>
            <a:pPr lvl="0"/>
            <a:endParaRPr lang="en-US" dirty="0"/>
          </a:p>
          <a:p>
            <a:pPr marL="168391" indent="-168391">
              <a:buFont typeface="Wingdings" panose="05000000000000000000" pitchFamily="2" charset="2"/>
              <a:buChar char="§"/>
            </a:pPr>
            <a:r>
              <a:rPr lang="en-US" dirty="0"/>
              <a:t>Ensure that the region’s water supply sustains people in perpetuity while protecting the environment</a:t>
            </a:r>
          </a:p>
          <a:p>
            <a:pPr lvl="0"/>
            <a:endParaRPr lang="en-US" dirty="0"/>
          </a:p>
          <a:p>
            <a:pPr marL="168391" indent="-168391">
              <a:buFont typeface="Arial" panose="020B0604020202020204" pitchFamily="34" charset="0"/>
              <a:buChar char="•"/>
            </a:pPr>
            <a:r>
              <a:rPr lang="en-US" dirty="0"/>
              <a:t>Move toward a carbon-neutral community.</a:t>
            </a:r>
          </a:p>
          <a:p>
            <a:pPr lvl="0"/>
            <a:r>
              <a:rPr lang="en-US" dirty="0"/>
              <a:t>	One of the first action steps is to create a regional Climate Action Plan</a:t>
            </a:r>
          </a:p>
          <a:p>
            <a:endParaRPr lang="en-US" dirty="0"/>
          </a:p>
          <a:p>
            <a:r>
              <a:rPr lang="en-US" dirty="0"/>
              <a:t>Such a plan is </a:t>
            </a:r>
            <a:r>
              <a:rPr lang="en-US" b="1" dirty="0"/>
              <a:t>a big undertaking</a:t>
            </a:r>
            <a:r>
              <a:rPr lang="en-US" dirty="0"/>
              <a:t>. It would include both </a:t>
            </a:r>
            <a:r>
              <a:rPr lang="en-US" b="1" dirty="0"/>
              <a:t>mitigation recommendations </a:t>
            </a:r>
            <a:r>
              <a:rPr lang="en-US" dirty="0"/>
              <a:t>— actions we could take to reduce our emissions of carbon dioxide and other greenhouses — as well as </a:t>
            </a:r>
            <a:r>
              <a:rPr lang="en-US" b="1" dirty="0"/>
              <a:t>adaptation actions </a:t>
            </a:r>
            <a:r>
              <a:rPr lang="en-US" dirty="0"/>
              <a:t>— steps we could take to cope with projected changes in the climate.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AB99A-A97E-434E-B33E-9C0CBED5E68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51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So, what might that warmer world look like …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Here in the Pacific Northwest, climatologists project </a:t>
            </a:r>
            <a:r>
              <a:rPr lang="en-US" b="1" dirty="0"/>
              <a:t>warmer and wetter winters and hotter, drier summers</a:t>
            </a:r>
            <a:r>
              <a:rPr lang="en-US" dirty="0"/>
              <a:t> in the decades ahead. This could mean </a:t>
            </a:r>
            <a:r>
              <a:rPr lang="en-US" b="1" dirty="0"/>
              <a:t>shrinking snowpack, rising seas, and more frequent and intense droughts and fires</a:t>
            </a:r>
            <a:r>
              <a:rPr lang="en-US" dirty="0"/>
              <a:t> that would affect </a:t>
            </a:r>
            <a:r>
              <a:rPr lang="en-US" b="1" dirty="0"/>
              <a:t>both the built and natural environments</a:t>
            </a:r>
            <a:r>
              <a:rPr lang="en-US" dirty="0"/>
              <a:t>—everything from </a:t>
            </a:r>
            <a:r>
              <a:rPr lang="en-US" b="1" dirty="0"/>
              <a:t>our farms, to our urban shorelines, to our forests, to our fisheries</a:t>
            </a:r>
            <a:r>
              <a:rPr lang="en-US" dirty="0"/>
              <a:t>. … So what do we do about it?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The </a:t>
            </a:r>
            <a:r>
              <a:rPr lang="en-US" b="1" dirty="0"/>
              <a:t>Intergovernmental Panel on Climate Change’s 2014 assessment report</a:t>
            </a:r>
            <a:r>
              <a:rPr lang="en-US" dirty="0"/>
              <a:t>—which is peer-reviewed by scientists around the globe—concludes that </a:t>
            </a:r>
            <a:r>
              <a:rPr lang="en-US" b="1" dirty="0"/>
              <a:t>adaptation is unavoidable</a:t>
            </a:r>
            <a:r>
              <a:rPr lang="en-US" dirty="0"/>
              <a:t>; that is -- </a:t>
            </a:r>
            <a:r>
              <a:rPr lang="en-US" b="1" dirty="0"/>
              <a:t>even if we halted emissions today, the global temperature would continue to rise as result of what we’ve already emitted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And</a:t>
            </a:r>
            <a:r>
              <a:rPr lang="en-US" baseline="0" dirty="0"/>
              <a:t> I think this underscores the importance of the work we’re about to begin in the region.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7AB99A-A97E-434E-B33E-9C0CBED5E68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98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60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78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9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0849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23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6669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06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93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932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771" y="1227365"/>
            <a:ext cx="7979229" cy="5597979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2255519 h 6858000"/>
              <a:gd name="connsiteX3" fmla="*/ 9142964 w 9144000"/>
              <a:gd name="connsiteY3" fmla="*/ 2254379 h 6858000"/>
              <a:gd name="connsiteX4" fmla="*/ 7662183 w 9144000"/>
              <a:gd name="connsiteY4" fmla="*/ 1641020 h 6858000"/>
              <a:gd name="connsiteX5" fmla="*/ 5568043 w 9144000"/>
              <a:gd name="connsiteY5" fmla="*/ 3735160 h 6858000"/>
              <a:gd name="connsiteX6" fmla="*/ 7662183 w 9144000"/>
              <a:gd name="connsiteY6" fmla="*/ 5829300 h 6858000"/>
              <a:gd name="connsiteX7" fmla="*/ 9142964 w 9144000"/>
              <a:gd name="connsiteY7" fmla="*/ 5215941 h 6858000"/>
              <a:gd name="connsiteX8" fmla="*/ 9144000 w 9144000"/>
              <a:gd name="connsiteY8" fmla="*/ 5214801 h 6858000"/>
              <a:gd name="connsiteX9" fmla="*/ 9144000 w 9144000"/>
              <a:gd name="connsiteY9" fmla="*/ 6858000 h 6858000"/>
              <a:gd name="connsiteX10" fmla="*/ 0 w 9144000"/>
              <a:gd name="connsiteY10" fmla="*/ 6858000 h 6858000"/>
              <a:gd name="connsiteX11" fmla="*/ 0 w 9144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2255519"/>
                </a:lnTo>
                <a:lnTo>
                  <a:pt x="9142964" y="2254379"/>
                </a:lnTo>
                <a:cubicBezTo>
                  <a:pt x="8763999" y="1875415"/>
                  <a:pt x="8240464" y="1641020"/>
                  <a:pt x="7662183" y="1641020"/>
                </a:cubicBezTo>
                <a:cubicBezTo>
                  <a:pt x="6505621" y="1641020"/>
                  <a:pt x="5568043" y="2578598"/>
                  <a:pt x="5568043" y="3735160"/>
                </a:cubicBezTo>
                <a:cubicBezTo>
                  <a:pt x="5568043" y="4891722"/>
                  <a:pt x="6505621" y="5829300"/>
                  <a:pt x="7662183" y="5829300"/>
                </a:cubicBezTo>
                <a:cubicBezTo>
                  <a:pt x="8240464" y="5829300"/>
                  <a:pt x="8763999" y="5594906"/>
                  <a:pt x="9142964" y="5215941"/>
                </a:cubicBezTo>
                <a:lnTo>
                  <a:pt x="9144000" y="5214801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391" y="1599178"/>
            <a:ext cx="5310607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392" y="4456513"/>
            <a:ext cx="5310605" cy="75595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2" y="5585957"/>
            <a:ext cx="2715987" cy="71294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470521" y="930729"/>
            <a:ext cx="5729008" cy="5604003"/>
          </a:xfrm>
          <a:custGeom>
            <a:avLst/>
            <a:gdLst>
              <a:gd name="connsiteX0" fmla="*/ 4291108 w 4296756"/>
              <a:gd name="connsiteY0" fmla="*/ 4298725 h 5604003"/>
              <a:gd name="connsiteX1" fmla="*/ 4291108 w 4296756"/>
              <a:gd name="connsiteY1" fmla="*/ 5184323 h 5604003"/>
              <a:gd name="connsiteX2" fmla="*/ 4296756 w 4296756"/>
              <a:gd name="connsiteY2" fmla="*/ 5184323 h 5604003"/>
              <a:gd name="connsiteX3" fmla="*/ 4235415 w 4296756"/>
              <a:gd name="connsiteY3" fmla="*/ 5224168 h 5604003"/>
              <a:gd name="connsiteX4" fmla="*/ 3095414 w 4296756"/>
              <a:gd name="connsiteY4" fmla="*/ 5598813 h 5604003"/>
              <a:gd name="connsiteX5" fmla="*/ 3045629 w 4296756"/>
              <a:gd name="connsiteY5" fmla="*/ 5601328 h 5604003"/>
              <a:gd name="connsiteX6" fmla="*/ 2695810 w 4296756"/>
              <a:gd name="connsiteY6" fmla="*/ 5251508 h 5604003"/>
              <a:gd name="connsiteX7" fmla="*/ 3051219 w 4296756"/>
              <a:gd name="connsiteY7" fmla="*/ 4896100 h 5604003"/>
              <a:gd name="connsiteX8" fmla="*/ 3232747 w 4296756"/>
              <a:gd name="connsiteY8" fmla="*/ 4868396 h 5604003"/>
              <a:gd name="connsiteX9" fmla="*/ 4252234 w 4296756"/>
              <a:gd name="connsiteY9" fmla="*/ 4338300 h 5604003"/>
              <a:gd name="connsiteX10" fmla="*/ 383886 w 4296756"/>
              <a:gd name="connsiteY10" fmla="*/ 2936088 h 5604003"/>
              <a:gd name="connsiteX11" fmla="*/ 768325 w 4296756"/>
              <a:gd name="connsiteY11" fmla="*/ 3320529 h 5604003"/>
              <a:gd name="connsiteX12" fmla="*/ 796817 w 4296756"/>
              <a:gd name="connsiteY12" fmla="*/ 3431336 h 5604003"/>
              <a:gd name="connsiteX13" fmla="*/ 2592941 w 4296756"/>
              <a:gd name="connsiteY13" fmla="*/ 4900311 h 5604003"/>
              <a:gd name="connsiteX14" fmla="*/ 2621201 w 4296756"/>
              <a:gd name="connsiteY14" fmla="*/ 4901739 h 5604003"/>
              <a:gd name="connsiteX15" fmla="*/ 2271432 w 4296756"/>
              <a:gd name="connsiteY15" fmla="*/ 5251508 h 5604003"/>
              <a:gd name="connsiteX16" fmla="*/ 2623927 w 4296756"/>
              <a:gd name="connsiteY16" fmla="*/ 5604003 h 5604003"/>
              <a:gd name="connsiteX17" fmla="*/ 2521153 w 4296756"/>
              <a:gd name="connsiteY17" fmla="*/ 5598813 h 5604003"/>
              <a:gd name="connsiteX18" fmla="*/ 57056 w 4296756"/>
              <a:gd name="connsiteY18" fmla="*/ 3370997 h 5604003"/>
              <a:gd name="connsiteX19" fmla="*/ 42745 w 4296756"/>
              <a:gd name="connsiteY19" fmla="*/ 3277228 h 5604003"/>
              <a:gd name="connsiteX20" fmla="*/ 2467712 w 4296756"/>
              <a:gd name="connsiteY20" fmla="*/ 19403 h 5604003"/>
              <a:gd name="connsiteX21" fmla="*/ 2830022 w 4296756"/>
              <a:gd name="connsiteY21" fmla="*/ 381713 h 5604003"/>
              <a:gd name="connsiteX22" fmla="*/ 2485602 w 4296756"/>
              <a:gd name="connsiteY22" fmla="*/ 726131 h 5604003"/>
              <a:gd name="connsiteX23" fmla="*/ 2383819 w 4296756"/>
              <a:gd name="connsiteY23" fmla="*/ 741665 h 5604003"/>
              <a:gd name="connsiteX24" fmla="*/ 702127 w 4296756"/>
              <a:gd name="connsiteY24" fmla="*/ 2805031 h 5604003"/>
              <a:gd name="connsiteX25" fmla="*/ 703452 w 4296756"/>
              <a:gd name="connsiteY25" fmla="*/ 2831278 h 5604003"/>
              <a:gd name="connsiteX26" fmla="*/ 383884 w 4296756"/>
              <a:gd name="connsiteY26" fmla="*/ 2511710 h 5604003"/>
              <a:gd name="connsiteX27" fmla="*/ 4353 w 4296756"/>
              <a:gd name="connsiteY27" fmla="*/ 2891239 h 5604003"/>
              <a:gd name="connsiteX28" fmla="*/ 0 w 4296756"/>
              <a:gd name="connsiteY28" fmla="*/ 2805031 h 5604003"/>
              <a:gd name="connsiteX29" fmla="*/ 2242316 w 4296756"/>
              <a:gd name="connsiteY29" fmla="*/ 53803 h 5604003"/>
              <a:gd name="connsiteX30" fmla="*/ 2872690 w 4296756"/>
              <a:gd name="connsiteY30" fmla="*/ 0 h 5604003"/>
              <a:gd name="connsiteX31" fmla="*/ 3095415 w 4296756"/>
              <a:gd name="connsiteY31" fmla="*/ 11246 h 5604003"/>
              <a:gd name="connsiteX32" fmla="*/ 4161773 w 4296756"/>
              <a:gd name="connsiteY32" fmla="*/ 343841 h 5604003"/>
              <a:gd name="connsiteX33" fmla="*/ 4291109 w 4296756"/>
              <a:gd name="connsiteY33" fmla="*/ 421886 h 5604003"/>
              <a:gd name="connsiteX34" fmla="*/ 4291109 w 4296756"/>
              <a:gd name="connsiteY34" fmla="*/ 1311528 h 5604003"/>
              <a:gd name="connsiteX35" fmla="*/ 4224415 w 4296756"/>
              <a:gd name="connsiteY35" fmla="*/ 1246016 h 5604003"/>
              <a:gd name="connsiteX36" fmla="*/ 3023626 w 4296756"/>
              <a:gd name="connsiteY36" fmla="*/ 709749 h 5604003"/>
              <a:gd name="connsiteX37" fmla="*/ 2931040 w 4296756"/>
              <a:gd name="connsiteY37" fmla="*/ 705073 h 5604003"/>
              <a:gd name="connsiteX38" fmla="*/ 3254402 w 4296756"/>
              <a:gd name="connsiteY38" fmla="*/ 381712 h 560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96756" h="5604003">
                <a:moveTo>
                  <a:pt x="4291108" y="4298725"/>
                </a:moveTo>
                <a:lnTo>
                  <a:pt x="4291108" y="5184323"/>
                </a:lnTo>
                <a:lnTo>
                  <a:pt x="4296756" y="5184323"/>
                </a:lnTo>
                <a:lnTo>
                  <a:pt x="4235415" y="5224168"/>
                </a:lnTo>
                <a:cubicBezTo>
                  <a:pt x="3895009" y="5425420"/>
                  <a:pt x="3508441" y="5556868"/>
                  <a:pt x="3095414" y="5598813"/>
                </a:cubicBezTo>
                <a:lnTo>
                  <a:pt x="3045629" y="5601328"/>
                </a:lnTo>
                <a:lnTo>
                  <a:pt x="2695810" y="5251508"/>
                </a:lnTo>
                <a:lnTo>
                  <a:pt x="3051219" y="4896100"/>
                </a:lnTo>
                <a:lnTo>
                  <a:pt x="3232747" y="4868396"/>
                </a:lnTo>
                <a:cubicBezTo>
                  <a:pt x="3622640" y="4788612"/>
                  <a:pt x="3973290" y="4601093"/>
                  <a:pt x="4252234" y="4338300"/>
                </a:cubicBezTo>
                <a:close/>
                <a:moveTo>
                  <a:pt x="383886" y="2936088"/>
                </a:moveTo>
                <a:lnTo>
                  <a:pt x="768325" y="3320529"/>
                </a:lnTo>
                <a:lnTo>
                  <a:pt x="796817" y="3431336"/>
                </a:lnTo>
                <a:cubicBezTo>
                  <a:pt x="1042967" y="4222736"/>
                  <a:pt x="1743308" y="4814025"/>
                  <a:pt x="2592941" y="4900311"/>
                </a:cubicBezTo>
                <a:lnTo>
                  <a:pt x="2621201" y="4901739"/>
                </a:lnTo>
                <a:lnTo>
                  <a:pt x="2271432" y="5251508"/>
                </a:lnTo>
                <a:lnTo>
                  <a:pt x="2623927" y="5604003"/>
                </a:lnTo>
                <a:lnTo>
                  <a:pt x="2521153" y="5598813"/>
                </a:lnTo>
                <a:cubicBezTo>
                  <a:pt x="1293871" y="5474177"/>
                  <a:pt x="300213" y="4559278"/>
                  <a:pt x="57056" y="3370997"/>
                </a:cubicBezTo>
                <a:lnTo>
                  <a:pt x="42745" y="3277228"/>
                </a:lnTo>
                <a:close/>
                <a:moveTo>
                  <a:pt x="2467712" y="19403"/>
                </a:moveTo>
                <a:lnTo>
                  <a:pt x="2830022" y="381713"/>
                </a:lnTo>
                <a:lnTo>
                  <a:pt x="2485602" y="726131"/>
                </a:lnTo>
                <a:lnTo>
                  <a:pt x="2383819" y="741665"/>
                </a:lnTo>
                <a:cubicBezTo>
                  <a:pt x="1424080" y="938057"/>
                  <a:pt x="702127" y="1787233"/>
                  <a:pt x="702127" y="2805031"/>
                </a:cubicBezTo>
                <a:lnTo>
                  <a:pt x="703452" y="2831278"/>
                </a:lnTo>
                <a:lnTo>
                  <a:pt x="383884" y="2511710"/>
                </a:lnTo>
                <a:lnTo>
                  <a:pt x="4353" y="2891239"/>
                </a:lnTo>
                <a:lnTo>
                  <a:pt x="0" y="2805031"/>
                </a:lnTo>
                <a:cubicBezTo>
                  <a:pt x="0" y="1447930"/>
                  <a:pt x="962629" y="315665"/>
                  <a:pt x="2242316" y="53803"/>
                </a:cubicBezTo>
                <a:close/>
                <a:moveTo>
                  <a:pt x="2872690" y="0"/>
                </a:moveTo>
                <a:lnTo>
                  <a:pt x="3095415" y="11246"/>
                </a:lnTo>
                <a:cubicBezTo>
                  <a:pt x="3478940" y="50195"/>
                  <a:pt x="3839651" y="166318"/>
                  <a:pt x="4161773" y="343841"/>
                </a:cubicBezTo>
                <a:lnTo>
                  <a:pt x="4291109" y="421886"/>
                </a:lnTo>
                <a:lnTo>
                  <a:pt x="4291109" y="1311528"/>
                </a:lnTo>
                <a:lnTo>
                  <a:pt x="4224415" y="1246016"/>
                </a:lnTo>
                <a:cubicBezTo>
                  <a:pt x="3900259" y="951394"/>
                  <a:pt x="3483844" y="756487"/>
                  <a:pt x="3023626" y="709749"/>
                </a:cubicBezTo>
                <a:lnTo>
                  <a:pt x="2931040" y="705073"/>
                </a:lnTo>
                <a:lnTo>
                  <a:pt x="3254402" y="381712"/>
                </a:lnTo>
                <a:close/>
              </a:path>
            </a:pathLst>
          </a:custGeom>
          <a:solidFill>
            <a:schemeClr val="bg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4181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771" y="1227365"/>
            <a:ext cx="7979229" cy="5597979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2255519 h 6858000"/>
              <a:gd name="connsiteX3" fmla="*/ 9142964 w 9144000"/>
              <a:gd name="connsiteY3" fmla="*/ 2254379 h 6858000"/>
              <a:gd name="connsiteX4" fmla="*/ 7662183 w 9144000"/>
              <a:gd name="connsiteY4" fmla="*/ 1641020 h 6858000"/>
              <a:gd name="connsiteX5" fmla="*/ 5568043 w 9144000"/>
              <a:gd name="connsiteY5" fmla="*/ 3735160 h 6858000"/>
              <a:gd name="connsiteX6" fmla="*/ 7662183 w 9144000"/>
              <a:gd name="connsiteY6" fmla="*/ 5829300 h 6858000"/>
              <a:gd name="connsiteX7" fmla="*/ 9142964 w 9144000"/>
              <a:gd name="connsiteY7" fmla="*/ 5215941 h 6858000"/>
              <a:gd name="connsiteX8" fmla="*/ 9144000 w 9144000"/>
              <a:gd name="connsiteY8" fmla="*/ 5214801 h 6858000"/>
              <a:gd name="connsiteX9" fmla="*/ 9144000 w 9144000"/>
              <a:gd name="connsiteY9" fmla="*/ 6858000 h 6858000"/>
              <a:gd name="connsiteX10" fmla="*/ 0 w 9144000"/>
              <a:gd name="connsiteY10" fmla="*/ 6858000 h 6858000"/>
              <a:gd name="connsiteX11" fmla="*/ 0 w 9144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2255519"/>
                </a:lnTo>
                <a:lnTo>
                  <a:pt x="9142964" y="2254379"/>
                </a:lnTo>
                <a:cubicBezTo>
                  <a:pt x="8763999" y="1875415"/>
                  <a:pt x="8240464" y="1641020"/>
                  <a:pt x="7662183" y="1641020"/>
                </a:cubicBezTo>
                <a:cubicBezTo>
                  <a:pt x="6505621" y="1641020"/>
                  <a:pt x="5568043" y="2578598"/>
                  <a:pt x="5568043" y="3735160"/>
                </a:cubicBezTo>
                <a:cubicBezTo>
                  <a:pt x="5568043" y="4891722"/>
                  <a:pt x="6505621" y="5829300"/>
                  <a:pt x="7662183" y="5829300"/>
                </a:cubicBezTo>
                <a:cubicBezTo>
                  <a:pt x="8240464" y="5829300"/>
                  <a:pt x="8763999" y="5594906"/>
                  <a:pt x="9142964" y="5215941"/>
                </a:cubicBezTo>
                <a:lnTo>
                  <a:pt x="9144000" y="5214801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391" y="1599178"/>
            <a:ext cx="5310607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392" y="4456513"/>
            <a:ext cx="5310605" cy="75595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2" y="5585957"/>
            <a:ext cx="2715987" cy="71294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470521" y="930729"/>
            <a:ext cx="5729008" cy="5604003"/>
          </a:xfrm>
          <a:custGeom>
            <a:avLst/>
            <a:gdLst>
              <a:gd name="connsiteX0" fmla="*/ 4291108 w 4296756"/>
              <a:gd name="connsiteY0" fmla="*/ 4298725 h 5604003"/>
              <a:gd name="connsiteX1" fmla="*/ 4291108 w 4296756"/>
              <a:gd name="connsiteY1" fmla="*/ 5184323 h 5604003"/>
              <a:gd name="connsiteX2" fmla="*/ 4296756 w 4296756"/>
              <a:gd name="connsiteY2" fmla="*/ 5184323 h 5604003"/>
              <a:gd name="connsiteX3" fmla="*/ 4235415 w 4296756"/>
              <a:gd name="connsiteY3" fmla="*/ 5224168 h 5604003"/>
              <a:gd name="connsiteX4" fmla="*/ 3095414 w 4296756"/>
              <a:gd name="connsiteY4" fmla="*/ 5598813 h 5604003"/>
              <a:gd name="connsiteX5" fmla="*/ 3045629 w 4296756"/>
              <a:gd name="connsiteY5" fmla="*/ 5601328 h 5604003"/>
              <a:gd name="connsiteX6" fmla="*/ 2695810 w 4296756"/>
              <a:gd name="connsiteY6" fmla="*/ 5251508 h 5604003"/>
              <a:gd name="connsiteX7" fmla="*/ 3051219 w 4296756"/>
              <a:gd name="connsiteY7" fmla="*/ 4896100 h 5604003"/>
              <a:gd name="connsiteX8" fmla="*/ 3232747 w 4296756"/>
              <a:gd name="connsiteY8" fmla="*/ 4868396 h 5604003"/>
              <a:gd name="connsiteX9" fmla="*/ 4252234 w 4296756"/>
              <a:gd name="connsiteY9" fmla="*/ 4338300 h 5604003"/>
              <a:gd name="connsiteX10" fmla="*/ 383886 w 4296756"/>
              <a:gd name="connsiteY10" fmla="*/ 2936088 h 5604003"/>
              <a:gd name="connsiteX11" fmla="*/ 768325 w 4296756"/>
              <a:gd name="connsiteY11" fmla="*/ 3320529 h 5604003"/>
              <a:gd name="connsiteX12" fmla="*/ 796817 w 4296756"/>
              <a:gd name="connsiteY12" fmla="*/ 3431336 h 5604003"/>
              <a:gd name="connsiteX13" fmla="*/ 2592941 w 4296756"/>
              <a:gd name="connsiteY13" fmla="*/ 4900311 h 5604003"/>
              <a:gd name="connsiteX14" fmla="*/ 2621201 w 4296756"/>
              <a:gd name="connsiteY14" fmla="*/ 4901739 h 5604003"/>
              <a:gd name="connsiteX15" fmla="*/ 2271432 w 4296756"/>
              <a:gd name="connsiteY15" fmla="*/ 5251508 h 5604003"/>
              <a:gd name="connsiteX16" fmla="*/ 2623927 w 4296756"/>
              <a:gd name="connsiteY16" fmla="*/ 5604003 h 5604003"/>
              <a:gd name="connsiteX17" fmla="*/ 2521153 w 4296756"/>
              <a:gd name="connsiteY17" fmla="*/ 5598813 h 5604003"/>
              <a:gd name="connsiteX18" fmla="*/ 57056 w 4296756"/>
              <a:gd name="connsiteY18" fmla="*/ 3370997 h 5604003"/>
              <a:gd name="connsiteX19" fmla="*/ 42745 w 4296756"/>
              <a:gd name="connsiteY19" fmla="*/ 3277228 h 5604003"/>
              <a:gd name="connsiteX20" fmla="*/ 2467712 w 4296756"/>
              <a:gd name="connsiteY20" fmla="*/ 19403 h 5604003"/>
              <a:gd name="connsiteX21" fmla="*/ 2830022 w 4296756"/>
              <a:gd name="connsiteY21" fmla="*/ 381713 h 5604003"/>
              <a:gd name="connsiteX22" fmla="*/ 2485602 w 4296756"/>
              <a:gd name="connsiteY22" fmla="*/ 726131 h 5604003"/>
              <a:gd name="connsiteX23" fmla="*/ 2383819 w 4296756"/>
              <a:gd name="connsiteY23" fmla="*/ 741665 h 5604003"/>
              <a:gd name="connsiteX24" fmla="*/ 702127 w 4296756"/>
              <a:gd name="connsiteY24" fmla="*/ 2805031 h 5604003"/>
              <a:gd name="connsiteX25" fmla="*/ 703452 w 4296756"/>
              <a:gd name="connsiteY25" fmla="*/ 2831278 h 5604003"/>
              <a:gd name="connsiteX26" fmla="*/ 383884 w 4296756"/>
              <a:gd name="connsiteY26" fmla="*/ 2511710 h 5604003"/>
              <a:gd name="connsiteX27" fmla="*/ 4353 w 4296756"/>
              <a:gd name="connsiteY27" fmla="*/ 2891239 h 5604003"/>
              <a:gd name="connsiteX28" fmla="*/ 0 w 4296756"/>
              <a:gd name="connsiteY28" fmla="*/ 2805031 h 5604003"/>
              <a:gd name="connsiteX29" fmla="*/ 2242316 w 4296756"/>
              <a:gd name="connsiteY29" fmla="*/ 53803 h 5604003"/>
              <a:gd name="connsiteX30" fmla="*/ 2872690 w 4296756"/>
              <a:gd name="connsiteY30" fmla="*/ 0 h 5604003"/>
              <a:gd name="connsiteX31" fmla="*/ 3095415 w 4296756"/>
              <a:gd name="connsiteY31" fmla="*/ 11246 h 5604003"/>
              <a:gd name="connsiteX32" fmla="*/ 4161773 w 4296756"/>
              <a:gd name="connsiteY32" fmla="*/ 343841 h 5604003"/>
              <a:gd name="connsiteX33" fmla="*/ 4291109 w 4296756"/>
              <a:gd name="connsiteY33" fmla="*/ 421886 h 5604003"/>
              <a:gd name="connsiteX34" fmla="*/ 4291109 w 4296756"/>
              <a:gd name="connsiteY34" fmla="*/ 1311528 h 5604003"/>
              <a:gd name="connsiteX35" fmla="*/ 4224415 w 4296756"/>
              <a:gd name="connsiteY35" fmla="*/ 1246016 h 5604003"/>
              <a:gd name="connsiteX36" fmla="*/ 3023626 w 4296756"/>
              <a:gd name="connsiteY36" fmla="*/ 709749 h 5604003"/>
              <a:gd name="connsiteX37" fmla="*/ 2931040 w 4296756"/>
              <a:gd name="connsiteY37" fmla="*/ 705073 h 5604003"/>
              <a:gd name="connsiteX38" fmla="*/ 3254402 w 4296756"/>
              <a:gd name="connsiteY38" fmla="*/ 381712 h 560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96756" h="5604003">
                <a:moveTo>
                  <a:pt x="4291108" y="4298725"/>
                </a:moveTo>
                <a:lnTo>
                  <a:pt x="4291108" y="5184323"/>
                </a:lnTo>
                <a:lnTo>
                  <a:pt x="4296756" y="5184323"/>
                </a:lnTo>
                <a:lnTo>
                  <a:pt x="4235415" y="5224168"/>
                </a:lnTo>
                <a:cubicBezTo>
                  <a:pt x="3895009" y="5425420"/>
                  <a:pt x="3508441" y="5556868"/>
                  <a:pt x="3095414" y="5598813"/>
                </a:cubicBezTo>
                <a:lnTo>
                  <a:pt x="3045629" y="5601328"/>
                </a:lnTo>
                <a:lnTo>
                  <a:pt x="2695810" y="5251508"/>
                </a:lnTo>
                <a:lnTo>
                  <a:pt x="3051219" y="4896100"/>
                </a:lnTo>
                <a:lnTo>
                  <a:pt x="3232747" y="4868396"/>
                </a:lnTo>
                <a:cubicBezTo>
                  <a:pt x="3622640" y="4788612"/>
                  <a:pt x="3973290" y="4601093"/>
                  <a:pt x="4252234" y="4338300"/>
                </a:cubicBezTo>
                <a:close/>
                <a:moveTo>
                  <a:pt x="383886" y="2936088"/>
                </a:moveTo>
                <a:lnTo>
                  <a:pt x="768325" y="3320529"/>
                </a:lnTo>
                <a:lnTo>
                  <a:pt x="796817" y="3431336"/>
                </a:lnTo>
                <a:cubicBezTo>
                  <a:pt x="1042967" y="4222736"/>
                  <a:pt x="1743308" y="4814025"/>
                  <a:pt x="2592941" y="4900311"/>
                </a:cubicBezTo>
                <a:lnTo>
                  <a:pt x="2621201" y="4901739"/>
                </a:lnTo>
                <a:lnTo>
                  <a:pt x="2271432" y="5251508"/>
                </a:lnTo>
                <a:lnTo>
                  <a:pt x="2623927" y="5604003"/>
                </a:lnTo>
                <a:lnTo>
                  <a:pt x="2521153" y="5598813"/>
                </a:lnTo>
                <a:cubicBezTo>
                  <a:pt x="1293871" y="5474177"/>
                  <a:pt x="300213" y="4559278"/>
                  <a:pt x="57056" y="3370997"/>
                </a:cubicBezTo>
                <a:lnTo>
                  <a:pt x="42745" y="3277228"/>
                </a:lnTo>
                <a:close/>
                <a:moveTo>
                  <a:pt x="2467712" y="19403"/>
                </a:moveTo>
                <a:lnTo>
                  <a:pt x="2830022" y="381713"/>
                </a:lnTo>
                <a:lnTo>
                  <a:pt x="2485602" y="726131"/>
                </a:lnTo>
                <a:lnTo>
                  <a:pt x="2383819" y="741665"/>
                </a:lnTo>
                <a:cubicBezTo>
                  <a:pt x="1424080" y="938057"/>
                  <a:pt x="702127" y="1787233"/>
                  <a:pt x="702127" y="2805031"/>
                </a:cubicBezTo>
                <a:lnTo>
                  <a:pt x="703452" y="2831278"/>
                </a:lnTo>
                <a:lnTo>
                  <a:pt x="383884" y="2511710"/>
                </a:lnTo>
                <a:lnTo>
                  <a:pt x="4353" y="2891239"/>
                </a:lnTo>
                <a:lnTo>
                  <a:pt x="0" y="2805031"/>
                </a:lnTo>
                <a:cubicBezTo>
                  <a:pt x="0" y="1447930"/>
                  <a:pt x="962629" y="315665"/>
                  <a:pt x="2242316" y="53803"/>
                </a:cubicBezTo>
                <a:close/>
                <a:moveTo>
                  <a:pt x="2872690" y="0"/>
                </a:moveTo>
                <a:lnTo>
                  <a:pt x="3095415" y="11246"/>
                </a:lnTo>
                <a:cubicBezTo>
                  <a:pt x="3478940" y="50195"/>
                  <a:pt x="3839651" y="166318"/>
                  <a:pt x="4161773" y="343841"/>
                </a:cubicBezTo>
                <a:lnTo>
                  <a:pt x="4291109" y="421886"/>
                </a:lnTo>
                <a:lnTo>
                  <a:pt x="4291109" y="1311528"/>
                </a:lnTo>
                <a:lnTo>
                  <a:pt x="4224415" y="1246016"/>
                </a:lnTo>
                <a:cubicBezTo>
                  <a:pt x="3900259" y="951394"/>
                  <a:pt x="3483844" y="756487"/>
                  <a:pt x="3023626" y="709749"/>
                </a:cubicBezTo>
                <a:lnTo>
                  <a:pt x="2931040" y="705073"/>
                </a:lnTo>
                <a:lnTo>
                  <a:pt x="3254402" y="381712"/>
                </a:lnTo>
                <a:close/>
              </a:path>
            </a:pathLst>
          </a:custGeom>
          <a:solidFill>
            <a:schemeClr val="bg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8780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695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771" y="1227365"/>
            <a:ext cx="7979229" cy="5597979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2255519 h 6858000"/>
              <a:gd name="connsiteX3" fmla="*/ 9142964 w 9144000"/>
              <a:gd name="connsiteY3" fmla="*/ 2254379 h 6858000"/>
              <a:gd name="connsiteX4" fmla="*/ 7662183 w 9144000"/>
              <a:gd name="connsiteY4" fmla="*/ 1641020 h 6858000"/>
              <a:gd name="connsiteX5" fmla="*/ 5568043 w 9144000"/>
              <a:gd name="connsiteY5" fmla="*/ 3735160 h 6858000"/>
              <a:gd name="connsiteX6" fmla="*/ 7662183 w 9144000"/>
              <a:gd name="connsiteY6" fmla="*/ 5829300 h 6858000"/>
              <a:gd name="connsiteX7" fmla="*/ 9142964 w 9144000"/>
              <a:gd name="connsiteY7" fmla="*/ 5215941 h 6858000"/>
              <a:gd name="connsiteX8" fmla="*/ 9144000 w 9144000"/>
              <a:gd name="connsiteY8" fmla="*/ 5214801 h 6858000"/>
              <a:gd name="connsiteX9" fmla="*/ 9144000 w 9144000"/>
              <a:gd name="connsiteY9" fmla="*/ 6858000 h 6858000"/>
              <a:gd name="connsiteX10" fmla="*/ 0 w 9144000"/>
              <a:gd name="connsiteY10" fmla="*/ 6858000 h 6858000"/>
              <a:gd name="connsiteX11" fmla="*/ 0 w 9144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2255519"/>
                </a:lnTo>
                <a:lnTo>
                  <a:pt x="9142964" y="2254379"/>
                </a:lnTo>
                <a:cubicBezTo>
                  <a:pt x="8763999" y="1875415"/>
                  <a:pt x="8240464" y="1641020"/>
                  <a:pt x="7662183" y="1641020"/>
                </a:cubicBezTo>
                <a:cubicBezTo>
                  <a:pt x="6505621" y="1641020"/>
                  <a:pt x="5568043" y="2578598"/>
                  <a:pt x="5568043" y="3735160"/>
                </a:cubicBezTo>
                <a:cubicBezTo>
                  <a:pt x="5568043" y="4891722"/>
                  <a:pt x="6505621" y="5829300"/>
                  <a:pt x="7662183" y="5829300"/>
                </a:cubicBezTo>
                <a:cubicBezTo>
                  <a:pt x="8240464" y="5829300"/>
                  <a:pt x="8763999" y="5594906"/>
                  <a:pt x="9142964" y="5215941"/>
                </a:cubicBezTo>
                <a:lnTo>
                  <a:pt x="9144000" y="5214801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391" y="1599178"/>
            <a:ext cx="5310607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392" y="4456513"/>
            <a:ext cx="5310605" cy="75595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2" y="5585957"/>
            <a:ext cx="2715987" cy="71294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470521" y="930729"/>
            <a:ext cx="5729008" cy="5604003"/>
          </a:xfrm>
          <a:custGeom>
            <a:avLst/>
            <a:gdLst>
              <a:gd name="connsiteX0" fmla="*/ 4291108 w 4296756"/>
              <a:gd name="connsiteY0" fmla="*/ 4298725 h 5604003"/>
              <a:gd name="connsiteX1" fmla="*/ 4291108 w 4296756"/>
              <a:gd name="connsiteY1" fmla="*/ 5184323 h 5604003"/>
              <a:gd name="connsiteX2" fmla="*/ 4296756 w 4296756"/>
              <a:gd name="connsiteY2" fmla="*/ 5184323 h 5604003"/>
              <a:gd name="connsiteX3" fmla="*/ 4235415 w 4296756"/>
              <a:gd name="connsiteY3" fmla="*/ 5224168 h 5604003"/>
              <a:gd name="connsiteX4" fmla="*/ 3095414 w 4296756"/>
              <a:gd name="connsiteY4" fmla="*/ 5598813 h 5604003"/>
              <a:gd name="connsiteX5" fmla="*/ 3045629 w 4296756"/>
              <a:gd name="connsiteY5" fmla="*/ 5601328 h 5604003"/>
              <a:gd name="connsiteX6" fmla="*/ 2695810 w 4296756"/>
              <a:gd name="connsiteY6" fmla="*/ 5251508 h 5604003"/>
              <a:gd name="connsiteX7" fmla="*/ 3051219 w 4296756"/>
              <a:gd name="connsiteY7" fmla="*/ 4896100 h 5604003"/>
              <a:gd name="connsiteX8" fmla="*/ 3232747 w 4296756"/>
              <a:gd name="connsiteY8" fmla="*/ 4868396 h 5604003"/>
              <a:gd name="connsiteX9" fmla="*/ 4252234 w 4296756"/>
              <a:gd name="connsiteY9" fmla="*/ 4338300 h 5604003"/>
              <a:gd name="connsiteX10" fmla="*/ 383886 w 4296756"/>
              <a:gd name="connsiteY10" fmla="*/ 2936088 h 5604003"/>
              <a:gd name="connsiteX11" fmla="*/ 768325 w 4296756"/>
              <a:gd name="connsiteY11" fmla="*/ 3320529 h 5604003"/>
              <a:gd name="connsiteX12" fmla="*/ 796817 w 4296756"/>
              <a:gd name="connsiteY12" fmla="*/ 3431336 h 5604003"/>
              <a:gd name="connsiteX13" fmla="*/ 2592941 w 4296756"/>
              <a:gd name="connsiteY13" fmla="*/ 4900311 h 5604003"/>
              <a:gd name="connsiteX14" fmla="*/ 2621201 w 4296756"/>
              <a:gd name="connsiteY14" fmla="*/ 4901739 h 5604003"/>
              <a:gd name="connsiteX15" fmla="*/ 2271432 w 4296756"/>
              <a:gd name="connsiteY15" fmla="*/ 5251508 h 5604003"/>
              <a:gd name="connsiteX16" fmla="*/ 2623927 w 4296756"/>
              <a:gd name="connsiteY16" fmla="*/ 5604003 h 5604003"/>
              <a:gd name="connsiteX17" fmla="*/ 2521153 w 4296756"/>
              <a:gd name="connsiteY17" fmla="*/ 5598813 h 5604003"/>
              <a:gd name="connsiteX18" fmla="*/ 57056 w 4296756"/>
              <a:gd name="connsiteY18" fmla="*/ 3370997 h 5604003"/>
              <a:gd name="connsiteX19" fmla="*/ 42745 w 4296756"/>
              <a:gd name="connsiteY19" fmla="*/ 3277228 h 5604003"/>
              <a:gd name="connsiteX20" fmla="*/ 2467712 w 4296756"/>
              <a:gd name="connsiteY20" fmla="*/ 19403 h 5604003"/>
              <a:gd name="connsiteX21" fmla="*/ 2830022 w 4296756"/>
              <a:gd name="connsiteY21" fmla="*/ 381713 h 5604003"/>
              <a:gd name="connsiteX22" fmla="*/ 2485602 w 4296756"/>
              <a:gd name="connsiteY22" fmla="*/ 726131 h 5604003"/>
              <a:gd name="connsiteX23" fmla="*/ 2383819 w 4296756"/>
              <a:gd name="connsiteY23" fmla="*/ 741665 h 5604003"/>
              <a:gd name="connsiteX24" fmla="*/ 702127 w 4296756"/>
              <a:gd name="connsiteY24" fmla="*/ 2805031 h 5604003"/>
              <a:gd name="connsiteX25" fmla="*/ 703452 w 4296756"/>
              <a:gd name="connsiteY25" fmla="*/ 2831278 h 5604003"/>
              <a:gd name="connsiteX26" fmla="*/ 383884 w 4296756"/>
              <a:gd name="connsiteY26" fmla="*/ 2511710 h 5604003"/>
              <a:gd name="connsiteX27" fmla="*/ 4353 w 4296756"/>
              <a:gd name="connsiteY27" fmla="*/ 2891239 h 5604003"/>
              <a:gd name="connsiteX28" fmla="*/ 0 w 4296756"/>
              <a:gd name="connsiteY28" fmla="*/ 2805031 h 5604003"/>
              <a:gd name="connsiteX29" fmla="*/ 2242316 w 4296756"/>
              <a:gd name="connsiteY29" fmla="*/ 53803 h 5604003"/>
              <a:gd name="connsiteX30" fmla="*/ 2872690 w 4296756"/>
              <a:gd name="connsiteY30" fmla="*/ 0 h 5604003"/>
              <a:gd name="connsiteX31" fmla="*/ 3095415 w 4296756"/>
              <a:gd name="connsiteY31" fmla="*/ 11246 h 5604003"/>
              <a:gd name="connsiteX32" fmla="*/ 4161773 w 4296756"/>
              <a:gd name="connsiteY32" fmla="*/ 343841 h 5604003"/>
              <a:gd name="connsiteX33" fmla="*/ 4291109 w 4296756"/>
              <a:gd name="connsiteY33" fmla="*/ 421886 h 5604003"/>
              <a:gd name="connsiteX34" fmla="*/ 4291109 w 4296756"/>
              <a:gd name="connsiteY34" fmla="*/ 1311528 h 5604003"/>
              <a:gd name="connsiteX35" fmla="*/ 4224415 w 4296756"/>
              <a:gd name="connsiteY35" fmla="*/ 1246016 h 5604003"/>
              <a:gd name="connsiteX36" fmla="*/ 3023626 w 4296756"/>
              <a:gd name="connsiteY36" fmla="*/ 709749 h 5604003"/>
              <a:gd name="connsiteX37" fmla="*/ 2931040 w 4296756"/>
              <a:gd name="connsiteY37" fmla="*/ 705073 h 5604003"/>
              <a:gd name="connsiteX38" fmla="*/ 3254402 w 4296756"/>
              <a:gd name="connsiteY38" fmla="*/ 381712 h 560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96756" h="5604003">
                <a:moveTo>
                  <a:pt x="4291108" y="4298725"/>
                </a:moveTo>
                <a:lnTo>
                  <a:pt x="4291108" y="5184323"/>
                </a:lnTo>
                <a:lnTo>
                  <a:pt x="4296756" y="5184323"/>
                </a:lnTo>
                <a:lnTo>
                  <a:pt x="4235415" y="5224168"/>
                </a:lnTo>
                <a:cubicBezTo>
                  <a:pt x="3895009" y="5425420"/>
                  <a:pt x="3508441" y="5556868"/>
                  <a:pt x="3095414" y="5598813"/>
                </a:cubicBezTo>
                <a:lnTo>
                  <a:pt x="3045629" y="5601328"/>
                </a:lnTo>
                <a:lnTo>
                  <a:pt x="2695810" y="5251508"/>
                </a:lnTo>
                <a:lnTo>
                  <a:pt x="3051219" y="4896100"/>
                </a:lnTo>
                <a:lnTo>
                  <a:pt x="3232747" y="4868396"/>
                </a:lnTo>
                <a:cubicBezTo>
                  <a:pt x="3622640" y="4788612"/>
                  <a:pt x="3973290" y="4601093"/>
                  <a:pt x="4252234" y="4338300"/>
                </a:cubicBezTo>
                <a:close/>
                <a:moveTo>
                  <a:pt x="383886" y="2936088"/>
                </a:moveTo>
                <a:lnTo>
                  <a:pt x="768325" y="3320529"/>
                </a:lnTo>
                <a:lnTo>
                  <a:pt x="796817" y="3431336"/>
                </a:lnTo>
                <a:cubicBezTo>
                  <a:pt x="1042967" y="4222736"/>
                  <a:pt x="1743308" y="4814025"/>
                  <a:pt x="2592941" y="4900311"/>
                </a:cubicBezTo>
                <a:lnTo>
                  <a:pt x="2621201" y="4901739"/>
                </a:lnTo>
                <a:lnTo>
                  <a:pt x="2271432" y="5251508"/>
                </a:lnTo>
                <a:lnTo>
                  <a:pt x="2623927" y="5604003"/>
                </a:lnTo>
                <a:lnTo>
                  <a:pt x="2521153" y="5598813"/>
                </a:lnTo>
                <a:cubicBezTo>
                  <a:pt x="1293871" y="5474177"/>
                  <a:pt x="300213" y="4559278"/>
                  <a:pt x="57056" y="3370997"/>
                </a:cubicBezTo>
                <a:lnTo>
                  <a:pt x="42745" y="3277228"/>
                </a:lnTo>
                <a:close/>
                <a:moveTo>
                  <a:pt x="2467712" y="19403"/>
                </a:moveTo>
                <a:lnTo>
                  <a:pt x="2830022" y="381713"/>
                </a:lnTo>
                <a:lnTo>
                  <a:pt x="2485602" y="726131"/>
                </a:lnTo>
                <a:lnTo>
                  <a:pt x="2383819" y="741665"/>
                </a:lnTo>
                <a:cubicBezTo>
                  <a:pt x="1424080" y="938057"/>
                  <a:pt x="702127" y="1787233"/>
                  <a:pt x="702127" y="2805031"/>
                </a:cubicBezTo>
                <a:lnTo>
                  <a:pt x="703452" y="2831278"/>
                </a:lnTo>
                <a:lnTo>
                  <a:pt x="383884" y="2511710"/>
                </a:lnTo>
                <a:lnTo>
                  <a:pt x="4353" y="2891239"/>
                </a:lnTo>
                <a:lnTo>
                  <a:pt x="0" y="2805031"/>
                </a:lnTo>
                <a:cubicBezTo>
                  <a:pt x="0" y="1447930"/>
                  <a:pt x="962629" y="315665"/>
                  <a:pt x="2242316" y="53803"/>
                </a:cubicBezTo>
                <a:close/>
                <a:moveTo>
                  <a:pt x="2872690" y="0"/>
                </a:moveTo>
                <a:lnTo>
                  <a:pt x="3095415" y="11246"/>
                </a:lnTo>
                <a:cubicBezTo>
                  <a:pt x="3478940" y="50195"/>
                  <a:pt x="3839651" y="166318"/>
                  <a:pt x="4161773" y="343841"/>
                </a:cubicBezTo>
                <a:lnTo>
                  <a:pt x="4291109" y="421886"/>
                </a:lnTo>
                <a:lnTo>
                  <a:pt x="4291109" y="1311528"/>
                </a:lnTo>
                <a:lnTo>
                  <a:pt x="4224415" y="1246016"/>
                </a:lnTo>
                <a:cubicBezTo>
                  <a:pt x="3900259" y="951394"/>
                  <a:pt x="3483844" y="756487"/>
                  <a:pt x="3023626" y="709749"/>
                </a:cubicBezTo>
                <a:lnTo>
                  <a:pt x="2931040" y="705073"/>
                </a:lnTo>
                <a:lnTo>
                  <a:pt x="3254402" y="381712"/>
                </a:lnTo>
                <a:close/>
              </a:path>
            </a:pathLst>
          </a:custGeom>
          <a:solidFill>
            <a:schemeClr val="bg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36296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771" y="1227365"/>
            <a:ext cx="7979229" cy="5597979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2255519 h 6858000"/>
              <a:gd name="connsiteX3" fmla="*/ 9142964 w 9144000"/>
              <a:gd name="connsiteY3" fmla="*/ 2254379 h 6858000"/>
              <a:gd name="connsiteX4" fmla="*/ 7662183 w 9144000"/>
              <a:gd name="connsiteY4" fmla="*/ 1641020 h 6858000"/>
              <a:gd name="connsiteX5" fmla="*/ 5568043 w 9144000"/>
              <a:gd name="connsiteY5" fmla="*/ 3735160 h 6858000"/>
              <a:gd name="connsiteX6" fmla="*/ 7662183 w 9144000"/>
              <a:gd name="connsiteY6" fmla="*/ 5829300 h 6858000"/>
              <a:gd name="connsiteX7" fmla="*/ 9142964 w 9144000"/>
              <a:gd name="connsiteY7" fmla="*/ 5215941 h 6858000"/>
              <a:gd name="connsiteX8" fmla="*/ 9144000 w 9144000"/>
              <a:gd name="connsiteY8" fmla="*/ 5214801 h 6858000"/>
              <a:gd name="connsiteX9" fmla="*/ 9144000 w 9144000"/>
              <a:gd name="connsiteY9" fmla="*/ 6858000 h 6858000"/>
              <a:gd name="connsiteX10" fmla="*/ 0 w 9144000"/>
              <a:gd name="connsiteY10" fmla="*/ 6858000 h 6858000"/>
              <a:gd name="connsiteX11" fmla="*/ 0 w 9144000"/>
              <a:gd name="connsiteY1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2255519"/>
                </a:lnTo>
                <a:lnTo>
                  <a:pt x="9142964" y="2254379"/>
                </a:lnTo>
                <a:cubicBezTo>
                  <a:pt x="8763999" y="1875415"/>
                  <a:pt x="8240464" y="1641020"/>
                  <a:pt x="7662183" y="1641020"/>
                </a:cubicBezTo>
                <a:cubicBezTo>
                  <a:pt x="6505621" y="1641020"/>
                  <a:pt x="5568043" y="2578598"/>
                  <a:pt x="5568043" y="3735160"/>
                </a:cubicBezTo>
                <a:cubicBezTo>
                  <a:pt x="5568043" y="4891722"/>
                  <a:pt x="6505621" y="5829300"/>
                  <a:pt x="7662183" y="5829300"/>
                </a:cubicBezTo>
                <a:cubicBezTo>
                  <a:pt x="8240464" y="5829300"/>
                  <a:pt x="8763999" y="5594906"/>
                  <a:pt x="9142964" y="5215941"/>
                </a:cubicBezTo>
                <a:lnTo>
                  <a:pt x="9144000" y="5214801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391" y="1599178"/>
            <a:ext cx="5310607" cy="238760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392" y="4456513"/>
            <a:ext cx="5310605" cy="755953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392" y="5585957"/>
            <a:ext cx="2715987" cy="71294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470521" y="930729"/>
            <a:ext cx="5729008" cy="5604003"/>
          </a:xfrm>
          <a:custGeom>
            <a:avLst/>
            <a:gdLst>
              <a:gd name="connsiteX0" fmla="*/ 4291108 w 4296756"/>
              <a:gd name="connsiteY0" fmla="*/ 4298725 h 5604003"/>
              <a:gd name="connsiteX1" fmla="*/ 4291108 w 4296756"/>
              <a:gd name="connsiteY1" fmla="*/ 5184323 h 5604003"/>
              <a:gd name="connsiteX2" fmla="*/ 4296756 w 4296756"/>
              <a:gd name="connsiteY2" fmla="*/ 5184323 h 5604003"/>
              <a:gd name="connsiteX3" fmla="*/ 4235415 w 4296756"/>
              <a:gd name="connsiteY3" fmla="*/ 5224168 h 5604003"/>
              <a:gd name="connsiteX4" fmla="*/ 3095414 w 4296756"/>
              <a:gd name="connsiteY4" fmla="*/ 5598813 h 5604003"/>
              <a:gd name="connsiteX5" fmla="*/ 3045629 w 4296756"/>
              <a:gd name="connsiteY5" fmla="*/ 5601328 h 5604003"/>
              <a:gd name="connsiteX6" fmla="*/ 2695810 w 4296756"/>
              <a:gd name="connsiteY6" fmla="*/ 5251508 h 5604003"/>
              <a:gd name="connsiteX7" fmla="*/ 3051219 w 4296756"/>
              <a:gd name="connsiteY7" fmla="*/ 4896100 h 5604003"/>
              <a:gd name="connsiteX8" fmla="*/ 3232747 w 4296756"/>
              <a:gd name="connsiteY8" fmla="*/ 4868396 h 5604003"/>
              <a:gd name="connsiteX9" fmla="*/ 4252234 w 4296756"/>
              <a:gd name="connsiteY9" fmla="*/ 4338300 h 5604003"/>
              <a:gd name="connsiteX10" fmla="*/ 383886 w 4296756"/>
              <a:gd name="connsiteY10" fmla="*/ 2936088 h 5604003"/>
              <a:gd name="connsiteX11" fmla="*/ 768325 w 4296756"/>
              <a:gd name="connsiteY11" fmla="*/ 3320529 h 5604003"/>
              <a:gd name="connsiteX12" fmla="*/ 796817 w 4296756"/>
              <a:gd name="connsiteY12" fmla="*/ 3431336 h 5604003"/>
              <a:gd name="connsiteX13" fmla="*/ 2592941 w 4296756"/>
              <a:gd name="connsiteY13" fmla="*/ 4900311 h 5604003"/>
              <a:gd name="connsiteX14" fmla="*/ 2621201 w 4296756"/>
              <a:gd name="connsiteY14" fmla="*/ 4901739 h 5604003"/>
              <a:gd name="connsiteX15" fmla="*/ 2271432 w 4296756"/>
              <a:gd name="connsiteY15" fmla="*/ 5251508 h 5604003"/>
              <a:gd name="connsiteX16" fmla="*/ 2623927 w 4296756"/>
              <a:gd name="connsiteY16" fmla="*/ 5604003 h 5604003"/>
              <a:gd name="connsiteX17" fmla="*/ 2521153 w 4296756"/>
              <a:gd name="connsiteY17" fmla="*/ 5598813 h 5604003"/>
              <a:gd name="connsiteX18" fmla="*/ 57056 w 4296756"/>
              <a:gd name="connsiteY18" fmla="*/ 3370997 h 5604003"/>
              <a:gd name="connsiteX19" fmla="*/ 42745 w 4296756"/>
              <a:gd name="connsiteY19" fmla="*/ 3277228 h 5604003"/>
              <a:gd name="connsiteX20" fmla="*/ 2467712 w 4296756"/>
              <a:gd name="connsiteY20" fmla="*/ 19403 h 5604003"/>
              <a:gd name="connsiteX21" fmla="*/ 2830022 w 4296756"/>
              <a:gd name="connsiteY21" fmla="*/ 381713 h 5604003"/>
              <a:gd name="connsiteX22" fmla="*/ 2485602 w 4296756"/>
              <a:gd name="connsiteY22" fmla="*/ 726131 h 5604003"/>
              <a:gd name="connsiteX23" fmla="*/ 2383819 w 4296756"/>
              <a:gd name="connsiteY23" fmla="*/ 741665 h 5604003"/>
              <a:gd name="connsiteX24" fmla="*/ 702127 w 4296756"/>
              <a:gd name="connsiteY24" fmla="*/ 2805031 h 5604003"/>
              <a:gd name="connsiteX25" fmla="*/ 703452 w 4296756"/>
              <a:gd name="connsiteY25" fmla="*/ 2831278 h 5604003"/>
              <a:gd name="connsiteX26" fmla="*/ 383884 w 4296756"/>
              <a:gd name="connsiteY26" fmla="*/ 2511710 h 5604003"/>
              <a:gd name="connsiteX27" fmla="*/ 4353 w 4296756"/>
              <a:gd name="connsiteY27" fmla="*/ 2891239 h 5604003"/>
              <a:gd name="connsiteX28" fmla="*/ 0 w 4296756"/>
              <a:gd name="connsiteY28" fmla="*/ 2805031 h 5604003"/>
              <a:gd name="connsiteX29" fmla="*/ 2242316 w 4296756"/>
              <a:gd name="connsiteY29" fmla="*/ 53803 h 5604003"/>
              <a:gd name="connsiteX30" fmla="*/ 2872690 w 4296756"/>
              <a:gd name="connsiteY30" fmla="*/ 0 h 5604003"/>
              <a:gd name="connsiteX31" fmla="*/ 3095415 w 4296756"/>
              <a:gd name="connsiteY31" fmla="*/ 11246 h 5604003"/>
              <a:gd name="connsiteX32" fmla="*/ 4161773 w 4296756"/>
              <a:gd name="connsiteY32" fmla="*/ 343841 h 5604003"/>
              <a:gd name="connsiteX33" fmla="*/ 4291109 w 4296756"/>
              <a:gd name="connsiteY33" fmla="*/ 421886 h 5604003"/>
              <a:gd name="connsiteX34" fmla="*/ 4291109 w 4296756"/>
              <a:gd name="connsiteY34" fmla="*/ 1311528 h 5604003"/>
              <a:gd name="connsiteX35" fmla="*/ 4224415 w 4296756"/>
              <a:gd name="connsiteY35" fmla="*/ 1246016 h 5604003"/>
              <a:gd name="connsiteX36" fmla="*/ 3023626 w 4296756"/>
              <a:gd name="connsiteY36" fmla="*/ 709749 h 5604003"/>
              <a:gd name="connsiteX37" fmla="*/ 2931040 w 4296756"/>
              <a:gd name="connsiteY37" fmla="*/ 705073 h 5604003"/>
              <a:gd name="connsiteX38" fmla="*/ 3254402 w 4296756"/>
              <a:gd name="connsiteY38" fmla="*/ 381712 h 5604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296756" h="5604003">
                <a:moveTo>
                  <a:pt x="4291108" y="4298725"/>
                </a:moveTo>
                <a:lnTo>
                  <a:pt x="4291108" y="5184323"/>
                </a:lnTo>
                <a:lnTo>
                  <a:pt x="4296756" y="5184323"/>
                </a:lnTo>
                <a:lnTo>
                  <a:pt x="4235415" y="5224168"/>
                </a:lnTo>
                <a:cubicBezTo>
                  <a:pt x="3895009" y="5425420"/>
                  <a:pt x="3508441" y="5556868"/>
                  <a:pt x="3095414" y="5598813"/>
                </a:cubicBezTo>
                <a:lnTo>
                  <a:pt x="3045629" y="5601328"/>
                </a:lnTo>
                <a:lnTo>
                  <a:pt x="2695810" y="5251508"/>
                </a:lnTo>
                <a:lnTo>
                  <a:pt x="3051219" y="4896100"/>
                </a:lnTo>
                <a:lnTo>
                  <a:pt x="3232747" y="4868396"/>
                </a:lnTo>
                <a:cubicBezTo>
                  <a:pt x="3622640" y="4788612"/>
                  <a:pt x="3973290" y="4601093"/>
                  <a:pt x="4252234" y="4338300"/>
                </a:cubicBezTo>
                <a:close/>
                <a:moveTo>
                  <a:pt x="383886" y="2936088"/>
                </a:moveTo>
                <a:lnTo>
                  <a:pt x="768325" y="3320529"/>
                </a:lnTo>
                <a:lnTo>
                  <a:pt x="796817" y="3431336"/>
                </a:lnTo>
                <a:cubicBezTo>
                  <a:pt x="1042967" y="4222736"/>
                  <a:pt x="1743308" y="4814025"/>
                  <a:pt x="2592941" y="4900311"/>
                </a:cubicBezTo>
                <a:lnTo>
                  <a:pt x="2621201" y="4901739"/>
                </a:lnTo>
                <a:lnTo>
                  <a:pt x="2271432" y="5251508"/>
                </a:lnTo>
                <a:lnTo>
                  <a:pt x="2623927" y="5604003"/>
                </a:lnTo>
                <a:lnTo>
                  <a:pt x="2521153" y="5598813"/>
                </a:lnTo>
                <a:cubicBezTo>
                  <a:pt x="1293871" y="5474177"/>
                  <a:pt x="300213" y="4559278"/>
                  <a:pt x="57056" y="3370997"/>
                </a:cubicBezTo>
                <a:lnTo>
                  <a:pt x="42745" y="3277228"/>
                </a:lnTo>
                <a:close/>
                <a:moveTo>
                  <a:pt x="2467712" y="19403"/>
                </a:moveTo>
                <a:lnTo>
                  <a:pt x="2830022" y="381713"/>
                </a:lnTo>
                <a:lnTo>
                  <a:pt x="2485602" y="726131"/>
                </a:lnTo>
                <a:lnTo>
                  <a:pt x="2383819" y="741665"/>
                </a:lnTo>
                <a:cubicBezTo>
                  <a:pt x="1424080" y="938057"/>
                  <a:pt x="702127" y="1787233"/>
                  <a:pt x="702127" y="2805031"/>
                </a:cubicBezTo>
                <a:lnTo>
                  <a:pt x="703452" y="2831278"/>
                </a:lnTo>
                <a:lnTo>
                  <a:pt x="383884" y="2511710"/>
                </a:lnTo>
                <a:lnTo>
                  <a:pt x="4353" y="2891239"/>
                </a:lnTo>
                <a:lnTo>
                  <a:pt x="0" y="2805031"/>
                </a:lnTo>
                <a:cubicBezTo>
                  <a:pt x="0" y="1447930"/>
                  <a:pt x="962629" y="315665"/>
                  <a:pt x="2242316" y="53803"/>
                </a:cubicBezTo>
                <a:close/>
                <a:moveTo>
                  <a:pt x="2872690" y="0"/>
                </a:moveTo>
                <a:lnTo>
                  <a:pt x="3095415" y="11246"/>
                </a:lnTo>
                <a:cubicBezTo>
                  <a:pt x="3478940" y="50195"/>
                  <a:pt x="3839651" y="166318"/>
                  <a:pt x="4161773" y="343841"/>
                </a:cubicBezTo>
                <a:lnTo>
                  <a:pt x="4291109" y="421886"/>
                </a:lnTo>
                <a:lnTo>
                  <a:pt x="4291109" y="1311528"/>
                </a:lnTo>
                <a:lnTo>
                  <a:pt x="4224415" y="1246016"/>
                </a:lnTo>
                <a:cubicBezTo>
                  <a:pt x="3900259" y="951394"/>
                  <a:pt x="3483844" y="756487"/>
                  <a:pt x="3023626" y="709749"/>
                </a:cubicBezTo>
                <a:lnTo>
                  <a:pt x="2931040" y="705073"/>
                </a:lnTo>
                <a:lnTo>
                  <a:pt x="3254402" y="381712"/>
                </a:lnTo>
                <a:close/>
              </a:path>
            </a:pathLst>
          </a:custGeom>
          <a:solidFill>
            <a:schemeClr val="bg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376969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FB098-67E6-4440-BABD-CE213D5A2B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037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FB098-67E6-4440-BABD-CE213D5A2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 flipH="1">
            <a:off x="9418835" y="145094"/>
            <a:ext cx="3611365" cy="2703835"/>
          </a:xfrm>
          <a:custGeom>
            <a:avLst/>
            <a:gdLst>
              <a:gd name="connsiteX0" fmla="*/ 3916899 w 4204411"/>
              <a:gd name="connsiteY0" fmla="*/ 2198990 h 4197132"/>
              <a:gd name="connsiteX1" fmla="*/ 3628972 w 4204411"/>
              <a:gd name="connsiteY1" fmla="*/ 2486918 h 4197132"/>
              <a:gd name="connsiteX2" fmla="*/ 3607633 w 4204411"/>
              <a:gd name="connsiteY2" fmla="*/ 2569907 h 4197132"/>
              <a:gd name="connsiteX3" fmla="*/ 2262421 w 4204411"/>
              <a:gd name="connsiteY3" fmla="*/ 3670100 h 4197132"/>
              <a:gd name="connsiteX4" fmla="*/ 2241256 w 4204411"/>
              <a:gd name="connsiteY4" fmla="*/ 3671169 h 4197132"/>
              <a:gd name="connsiteX5" fmla="*/ 2503216 w 4204411"/>
              <a:gd name="connsiteY5" fmla="*/ 3933130 h 4197132"/>
              <a:gd name="connsiteX6" fmla="*/ 2239214 w 4204411"/>
              <a:gd name="connsiteY6" fmla="*/ 4197132 h 4197132"/>
              <a:gd name="connsiteX7" fmla="*/ 2316187 w 4204411"/>
              <a:gd name="connsiteY7" fmla="*/ 4193245 h 4197132"/>
              <a:gd name="connsiteX8" fmla="*/ 4161679 w 4204411"/>
              <a:gd name="connsiteY8" fmla="*/ 2524716 h 4197132"/>
              <a:gd name="connsiteX9" fmla="*/ 4172397 w 4204411"/>
              <a:gd name="connsiteY9" fmla="*/ 2454488 h 4197132"/>
              <a:gd name="connsiteX10" fmla="*/ 0 w 4204411"/>
              <a:gd name="connsiteY10" fmla="*/ 2143020 h 4197132"/>
              <a:gd name="connsiteX11" fmla="*/ 8729 w 4204411"/>
              <a:gd name="connsiteY11" fmla="*/ 2315881 h 4197132"/>
              <a:gd name="connsiteX12" fmla="*/ 1886093 w 4204411"/>
              <a:gd name="connsiteY12" fmla="*/ 4193245 h 4197132"/>
              <a:gd name="connsiteX13" fmla="*/ 1923379 w 4204411"/>
              <a:gd name="connsiteY13" fmla="*/ 4195128 h 4197132"/>
              <a:gd name="connsiteX14" fmla="*/ 2185377 w 4204411"/>
              <a:gd name="connsiteY14" fmla="*/ 3933130 h 4197132"/>
              <a:gd name="connsiteX15" fmla="*/ 1919193 w 4204411"/>
              <a:gd name="connsiteY15" fmla="*/ 3666946 h 4197132"/>
              <a:gd name="connsiteX16" fmla="*/ 1783237 w 4204411"/>
              <a:gd name="connsiteY16" fmla="*/ 3646197 h 4197132"/>
              <a:gd name="connsiteX17" fmla="*/ 531874 w 4204411"/>
              <a:gd name="connsiteY17" fmla="*/ 2262115 h 4197132"/>
              <a:gd name="connsiteX18" fmla="*/ 527083 w 4204411"/>
              <a:gd name="connsiteY18" fmla="*/ 2167243 h 4197132"/>
              <a:gd name="connsiteX19" fmla="*/ 275654 w 4204411"/>
              <a:gd name="connsiteY19" fmla="*/ 2418673 h 4197132"/>
              <a:gd name="connsiteX20" fmla="*/ 2356212 w 4204411"/>
              <a:gd name="connsiteY20" fmla="*/ 14532 h 4197132"/>
              <a:gd name="connsiteX21" fmla="*/ 2084859 w 4204411"/>
              <a:gd name="connsiteY21" fmla="*/ 285885 h 4197132"/>
              <a:gd name="connsiteX22" fmla="*/ 2342813 w 4204411"/>
              <a:gd name="connsiteY22" fmla="*/ 543838 h 4197132"/>
              <a:gd name="connsiteX23" fmla="*/ 2419044 w 4204411"/>
              <a:gd name="connsiteY23" fmla="*/ 555472 h 4197132"/>
              <a:gd name="connsiteX24" fmla="*/ 3678551 w 4204411"/>
              <a:gd name="connsiteY24" fmla="*/ 2100835 h 4197132"/>
              <a:gd name="connsiteX25" fmla="*/ 3677559 w 4204411"/>
              <a:gd name="connsiteY25" fmla="*/ 2120493 h 4197132"/>
              <a:gd name="connsiteX26" fmla="*/ 3916900 w 4204411"/>
              <a:gd name="connsiteY26" fmla="*/ 1881152 h 4197132"/>
              <a:gd name="connsiteX27" fmla="*/ 4201151 w 4204411"/>
              <a:gd name="connsiteY27" fmla="*/ 2165401 h 4197132"/>
              <a:gd name="connsiteX28" fmla="*/ 4204411 w 4204411"/>
              <a:gd name="connsiteY28" fmla="*/ 2100835 h 4197132"/>
              <a:gd name="connsiteX29" fmla="*/ 2525023 w 4204411"/>
              <a:gd name="connsiteY29" fmla="*/ 40296 h 4197132"/>
              <a:gd name="connsiteX30" fmla="*/ 2052903 w 4204411"/>
              <a:gd name="connsiteY30" fmla="*/ 0 h 4197132"/>
              <a:gd name="connsiteX31" fmla="*/ 1886093 w 4204411"/>
              <a:gd name="connsiteY31" fmla="*/ 8423 h 4197132"/>
              <a:gd name="connsiteX32" fmla="*/ 40601 w 4204411"/>
              <a:gd name="connsiteY32" fmla="*/ 1676952 h 4197132"/>
              <a:gd name="connsiteX33" fmla="*/ 15598 w 4204411"/>
              <a:gd name="connsiteY33" fmla="*/ 1840778 h 4197132"/>
              <a:gd name="connsiteX34" fmla="*/ 275654 w 4204411"/>
              <a:gd name="connsiteY34" fmla="*/ 2100834 h 4197132"/>
              <a:gd name="connsiteX35" fmla="*/ 548973 w 4204411"/>
              <a:gd name="connsiteY35" fmla="*/ 1827514 h 4197132"/>
              <a:gd name="connsiteX36" fmla="*/ 555777 w 4204411"/>
              <a:gd name="connsiteY36" fmla="*/ 1782931 h 4197132"/>
              <a:gd name="connsiteX37" fmla="*/ 1939859 w 4204411"/>
              <a:gd name="connsiteY37" fmla="*/ 531568 h 4197132"/>
              <a:gd name="connsiteX38" fmla="*/ 2009202 w 4204411"/>
              <a:gd name="connsiteY38" fmla="*/ 528066 h 4197132"/>
              <a:gd name="connsiteX39" fmla="*/ 1767019 w 4204411"/>
              <a:gd name="connsiteY39" fmla="*/ 285884 h 419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04411" h="4197132">
                <a:moveTo>
                  <a:pt x="3916899" y="2198990"/>
                </a:moveTo>
                <a:lnTo>
                  <a:pt x="3628972" y="2486918"/>
                </a:lnTo>
                <a:lnTo>
                  <a:pt x="3607633" y="2569907"/>
                </a:lnTo>
                <a:cubicBezTo>
                  <a:pt x="3423278" y="3162628"/>
                  <a:pt x="2898756" y="3605476"/>
                  <a:pt x="2262421" y="3670100"/>
                </a:cubicBezTo>
                <a:lnTo>
                  <a:pt x="2241256" y="3671169"/>
                </a:lnTo>
                <a:lnTo>
                  <a:pt x="2503216" y="3933130"/>
                </a:lnTo>
                <a:lnTo>
                  <a:pt x="2239214" y="4197132"/>
                </a:lnTo>
                <a:lnTo>
                  <a:pt x="2316187" y="4193245"/>
                </a:lnTo>
                <a:cubicBezTo>
                  <a:pt x="3235363" y="4099898"/>
                  <a:pt x="3979566" y="3414682"/>
                  <a:pt x="4161679" y="2524716"/>
                </a:cubicBezTo>
                <a:lnTo>
                  <a:pt x="4172397" y="2454488"/>
                </a:lnTo>
                <a:close/>
                <a:moveTo>
                  <a:pt x="0" y="2143020"/>
                </a:moveTo>
                <a:lnTo>
                  <a:pt x="8729" y="2315881"/>
                </a:lnTo>
                <a:cubicBezTo>
                  <a:pt x="109257" y="3305762"/>
                  <a:pt x="896212" y="4092717"/>
                  <a:pt x="1886093" y="4193245"/>
                </a:cubicBezTo>
                <a:lnTo>
                  <a:pt x="1923379" y="4195128"/>
                </a:lnTo>
                <a:lnTo>
                  <a:pt x="2185377" y="3933130"/>
                </a:lnTo>
                <a:lnTo>
                  <a:pt x="1919193" y="3666946"/>
                </a:lnTo>
                <a:lnTo>
                  <a:pt x="1783237" y="3646197"/>
                </a:lnTo>
                <a:cubicBezTo>
                  <a:pt x="1115781" y="3509615"/>
                  <a:pt x="601883" y="2951477"/>
                  <a:pt x="531874" y="2262115"/>
                </a:cubicBezTo>
                <a:lnTo>
                  <a:pt x="527083" y="2167243"/>
                </a:lnTo>
                <a:lnTo>
                  <a:pt x="275654" y="2418673"/>
                </a:lnTo>
                <a:close/>
                <a:moveTo>
                  <a:pt x="2356212" y="14532"/>
                </a:moveTo>
                <a:lnTo>
                  <a:pt x="2084859" y="285885"/>
                </a:lnTo>
                <a:lnTo>
                  <a:pt x="2342813" y="543838"/>
                </a:lnTo>
                <a:lnTo>
                  <a:pt x="2419044" y="555472"/>
                </a:lnTo>
                <a:cubicBezTo>
                  <a:pt x="3137843" y="702560"/>
                  <a:pt x="3678551" y="1338553"/>
                  <a:pt x="3678551" y="2100835"/>
                </a:cubicBezTo>
                <a:lnTo>
                  <a:pt x="3677559" y="2120493"/>
                </a:lnTo>
                <a:lnTo>
                  <a:pt x="3916900" y="1881152"/>
                </a:lnTo>
                <a:lnTo>
                  <a:pt x="4201151" y="2165401"/>
                </a:lnTo>
                <a:lnTo>
                  <a:pt x="4204411" y="2100835"/>
                </a:lnTo>
                <a:cubicBezTo>
                  <a:pt x="4204411" y="1084431"/>
                  <a:pt x="3483448" y="236418"/>
                  <a:pt x="2525023" y="40296"/>
                </a:cubicBezTo>
                <a:close/>
                <a:moveTo>
                  <a:pt x="2052903" y="0"/>
                </a:moveTo>
                <a:lnTo>
                  <a:pt x="1886093" y="8423"/>
                </a:lnTo>
                <a:cubicBezTo>
                  <a:pt x="966918" y="101770"/>
                  <a:pt x="222714" y="786986"/>
                  <a:pt x="40601" y="1676952"/>
                </a:cubicBezTo>
                <a:lnTo>
                  <a:pt x="15598" y="1840778"/>
                </a:lnTo>
                <a:lnTo>
                  <a:pt x="275654" y="2100834"/>
                </a:lnTo>
                <a:lnTo>
                  <a:pt x="548973" y="1827514"/>
                </a:lnTo>
                <a:lnTo>
                  <a:pt x="555777" y="1782931"/>
                </a:lnTo>
                <a:cubicBezTo>
                  <a:pt x="692359" y="1115475"/>
                  <a:pt x="1250496" y="601577"/>
                  <a:pt x="1939859" y="531568"/>
                </a:cubicBezTo>
                <a:lnTo>
                  <a:pt x="2009202" y="528066"/>
                </a:lnTo>
                <a:lnTo>
                  <a:pt x="1767019" y="285884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0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FB098-67E6-4440-BABD-CE213D5A2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 flipH="1">
            <a:off x="9418835" y="145094"/>
            <a:ext cx="3611365" cy="2703835"/>
          </a:xfrm>
          <a:custGeom>
            <a:avLst/>
            <a:gdLst>
              <a:gd name="connsiteX0" fmla="*/ 3916899 w 4204411"/>
              <a:gd name="connsiteY0" fmla="*/ 2198990 h 4197132"/>
              <a:gd name="connsiteX1" fmla="*/ 3628972 w 4204411"/>
              <a:gd name="connsiteY1" fmla="*/ 2486918 h 4197132"/>
              <a:gd name="connsiteX2" fmla="*/ 3607633 w 4204411"/>
              <a:gd name="connsiteY2" fmla="*/ 2569907 h 4197132"/>
              <a:gd name="connsiteX3" fmla="*/ 2262421 w 4204411"/>
              <a:gd name="connsiteY3" fmla="*/ 3670100 h 4197132"/>
              <a:gd name="connsiteX4" fmla="*/ 2241256 w 4204411"/>
              <a:gd name="connsiteY4" fmla="*/ 3671169 h 4197132"/>
              <a:gd name="connsiteX5" fmla="*/ 2503216 w 4204411"/>
              <a:gd name="connsiteY5" fmla="*/ 3933130 h 4197132"/>
              <a:gd name="connsiteX6" fmla="*/ 2239214 w 4204411"/>
              <a:gd name="connsiteY6" fmla="*/ 4197132 h 4197132"/>
              <a:gd name="connsiteX7" fmla="*/ 2316187 w 4204411"/>
              <a:gd name="connsiteY7" fmla="*/ 4193245 h 4197132"/>
              <a:gd name="connsiteX8" fmla="*/ 4161679 w 4204411"/>
              <a:gd name="connsiteY8" fmla="*/ 2524716 h 4197132"/>
              <a:gd name="connsiteX9" fmla="*/ 4172397 w 4204411"/>
              <a:gd name="connsiteY9" fmla="*/ 2454488 h 4197132"/>
              <a:gd name="connsiteX10" fmla="*/ 0 w 4204411"/>
              <a:gd name="connsiteY10" fmla="*/ 2143020 h 4197132"/>
              <a:gd name="connsiteX11" fmla="*/ 8729 w 4204411"/>
              <a:gd name="connsiteY11" fmla="*/ 2315881 h 4197132"/>
              <a:gd name="connsiteX12" fmla="*/ 1886093 w 4204411"/>
              <a:gd name="connsiteY12" fmla="*/ 4193245 h 4197132"/>
              <a:gd name="connsiteX13" fmla="*/ 1923379 w 4204411"/>
              <a:gd name="connsiteY13" fmla="*/ 4195128 h 4197132"/>
              <a:gd name="connsiteX14" fmla="*/ 2185377 w 4204411"/>
              <a:gd name="connsiteY14" fmla="*/ 3933130 h 4197132"/>
              <a:gd name="connsiteX15" fmla="*/ 1919193 w 4204411"/>
              <a:gd name="connsiteY15" fmla="*/ 3666946 h 4197132"/>
              <a:gd name="connsiteX16" fmla="*/ 1783237 w 4204411"/>
              <a:gd name="connsiteY16" fmla="*/ 3646197 h 4197132"/>
              <a:gd name="connsiteX17" fmla="*/ 531874 w 4204411"/>
              <a:gd name="connsiteY17" fmla="*/ 2262115 h 4197132"/>
              <a:gd name="connsiteX18" fmla="*/ 527083 w 4204411"/>
              <a:gd name="connsiteY18" fmla="*/ 2167243 h 4197132"/>
              <a:gd name="connsiteX19" fmla="*/ 275654 w 4204411"/>
              <a:gd name="connsiteY19" fmla="*/ 2418673 h 4197132"/>
              <a:gd name="connsiteX20" fmla="*/ 2356212 w 4204411"/>
              <a:gd name="connsiteY20" fmla="*/ 14532 h 4197132"/>
              <a:gd name="connsiteX21" fmla="*/ 2084859 w 4204411"/>
              <a:gd name="connsiteY21" fmla="*/ 285885 h 4197132"/>
              <a:gd name="connsiteX22" fmla="*/ 2342813 w 4204411"/>
              <a:gd name="connsiteY22" fmla="*/ 543838 h 4197132"/>
              <a:gd name="connsiteX23" fmla="*/ 2419044 w 4204411"/>
              <a:gd name="connsiteY23" fmla="*/ 555472 h 4197132"/>
              <a:gd name="connsiteX24" fmla="*/ 3678551 w 4204411"/>
              <a:gd name="connsiteY24" fmla="*/ 2100835 h 4197132"/>
              <a:gd name="connsiteX25" fmla="*/ 3677559 w 4204411"/>
              <a:gd name="connsiteY25" fmla="*/ 2120493 h 4197132"/>
              <a:gd name="connsiteX26" fmla="*/ 3916900 w 4204411"/>
              <a:gd name="connsiteY26" fmla="*/ 1881152 h 4197132"/>
              <a:gd name="connsiteX27" fmla="*/ 4201151 w 4204411"/>
              <a:gd name="connsiteY27" fmla="*/ 2165401 h 4197132"/>
              <a:gd name="connsiteX28" fmla="*/ 4204411 w 4204411"/>
              <a:gd name="connsiteY28" fmla="*/ 2100835 h 4197132"/>
              <a:gd name="connsiteX29" fmla="*/ 2525023 w 4204411"/>
              <a:gd name="connsiteY29" fmla="*/ 40296 h 4197132"/>
              <a:gd name="connsiteX30" fmla="*/ 2052903 w 4204411"/>
              <a:gd name="connsiteY30" fmla="*/ 0 h 4197132"/>
              <a:gd name="connsiteX31" fmla="*/ 1886093 w 4204411"/>
              <a:gd name="connsiteY31" fmla="*/ 8423 h 4197132"/>
              <a:gd name="connsiteX32" fmla="*/ 40601 w 4204411"/>
              <a:gd name="connsiteY32" fmla="*/ 1676952 h 4197132"/>
              <a:gd name="connsiteX33" fmla="*/ 15598 w 4204411"/>
              <a:gd name="connsiteY33" fmla="*/ 1840778 h 4197132"/>
              <a:gd name="connsiteX34" fmla="*/ 275654 w 4204411"/>
              <a:gd name="connsiteY34" fmla="*/ 2100834 h 4197132"/>
              <a:gd name="connsiteX35" fmla="*/ 548973 w 4204411"/>
              <a:gd name="connsiteY35" fmla="*/ 1827514 h 4197132"/>
              <a:gd name="connsiteX36" fmla="*/ 555777 w 4204411"/>
              <a:gd name="connsiteY36" fmla="*/ 1782931 h 4197132"/>
              <a:gd name="connsiteX37" fmla="*/ 1939859 w 4204411"/>
              <a:gd name="connsiteY37" fmla="*/ 531568 h 4197132"/>
              <a:gd name="connsiteX38" fmla="*/ 2009202 w 4204411"/>
              <a:gd name="connsiteY38" fmla="*/ 528066 h 4197132"/>
              <a:gd name="connsiteX39" fmla="*/ 1767019 w 4204411"/>
              <a:gd name="connsiteY39" fmla="*/ 285884 h 419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04411" h="4197132">
                <a:moveTo>
                  <a:pt x="3916899" y="2198990"/>
                </a:moveTo>
                <a:lnTo>
                  <a:pt x="3628972" y="2486918"/>
                </a:lnTo>
                <a:lnTo>
                  <a:pt x="3607633" y="2569907"/>
                </a:lnTo>
                <a:cubicBezTo>
                  <a:pt x="3423278" y="3162628"/>
                  <a:pt x="2898756" y="3605476"/>
                  <a:pt x="2262421" y="3670100"/>
                </a:cubicBezTo>
                <a:lnTo>
                  <a:pt x="2241256" y="3671169"/>
                </a:lnTo>
                <a:lnTo>
                  <a:pt x="2503216" y="3933130"/>
                </a:lnTo>
                <a:lnTo>
                  <a:pt x="2239214" y="4197132"/>
                </a:lnTo>
                <a:lnTo>
                  <a:pt x="2316187" y="4193245"/>
                </a:lnTo>
                <a:cubicBezTo>
                  <a:pt x="3235363" y="4099898"/>
                  <a:pt x="3979566" y="3414682"/>
                  <a:pt x="4161679" y="2524716"/>
                </a:cubicBezTo>
                <a:lnTo>
                  <a:pt x="4172397" y="2454488"/>
                </a:lnTo>
                <a:close/>
                <a:moveTo>
                  <a:pt x="0" y="2143020"/>
                </a:moveTo>
                <a:lnTo>
                  <a:pt x="8729" y="2315881"/>
                </a:lnTo>
                <a:cubicBezTo>
                  <a:pt x="109257" y="3305762"/>
                  <a:pt x="896212" y="4092717"/>
                  <a:pt x="1886093" y="4193245"/>
                </a:cubicBezTo>
                <a:lnTo>
                  <a:pt x="1923379" y="4195128"/>
                </a:lnTo>
                <a:lnTo>
                  <a:pt x="2185377" y="3933130"/>
                </a:lnTo>
                <a:lnTo>
                  <a:pt x="1919193" y="3666946"/>
                </a:lnTo>
                <a:lnTo>
                  <a:pt x="1783237" y="3646197"/>
                </a:lnTo>
                <a:cubicBezTo>
                  <a:pt x="1115781" y="3509615"/>
                  <a:pt x="601883" y="2951477"/>
                  <a:pt x="531874" y="2262115"/>
                </a:cubicBezTo>
                <a:lnTo>
                  <a:pt x="527083" y="2167243"/>
                </a:lnTo>
                <a:lnTo>
                  <a:pt x="275654" y="2418673"/>
                </a:lnTo>
                <a:close/>
                <a:moveTo>
                  <a:pt x="2356212" y="14532"/>
                </a:moveTo>
                <a:lnTo>
                  <a:pt x="2084859" y="285885"/>
                </a:lnTo>
                <a:lnTo>
                  <a:pt x="2342813" y="543838"/>
                </a:lnTo>
                <a:lnTo>
                  <a:pt x="2419044" y="555472"/>
                </a:lnTo>
                <a:cubicBezTo>
                  <a:pt x="3137843" y="702560"/>
                  <a:pt x="3678551" y="1338553"/>
                  <a:pt x="3678551" y="2100835"/>
                </a:cubicBezTo>
                <a:lnTo>
                  <a:pt x="3677559" y="2120493"/>
                </a:lnTo>
                <a:lnTo>
                  <a:pt x="3916900" y="1881152"/>
                </a:lnTo>
                <a:lnTo>
                  <a:pt x="4201151" y="2165401"/>
                </a:lnTo>
                <a:lnTo>
                  <a:pt x="4204411" y="2100835"/>
                </a:lnTo>
                <a:cubicBezTo>
                  <a:pt x="4204411" y="1084431"/>
                  <a:pt x="3483448" y="236418"/>
                  <a:pt x="2525023" y="40296"/>
                </a:cubicBezTo>
                <a:close/>
                <a:moveTo>
                  <a:pt x="2052903" y="0"/>
                </a:moveTo>
                <a:lnTo>
                  <a:pt x="1886093" y="8423"/>
                </a:lnTo>
                <a:cubicBezTo>
                  <a:pt x="966918" y="101770"/>
                  <a:pt x="222714" y="786986"/>
                  <a:pt x="40601" y="1676952"/>
                </a:cubicBezTo>
                <a:lnTo>
                  <a:pt x="15598" y="1840778"/>
                </a:lnTo>
                <a:lnTo>
                  <a:pt x="275654" y="2100834"/>
                </a:lnTo>
                <a:lnTo>
                  <a:pt x="548973" y="1827514"/>
                </a:lnTo>
                <a:lnTo>
                  <a:pt x="555777" y="1782931"/>
                </a:lnTo>
                <a:cubicBezTo>
                  <a:pt x="692359" y="1115475"/>
                  <a:pt x="1250496" y="601577"/>
                  <a:pt x="1939859" y="531568"/>
                </a:cubicBezTo>
                <a:lnTo>
                  <a:pt x="2009202" y="528066"/>
                </a:lnTo>
                <a:lnTo>
                  <a:pt x="1767019" y="285884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906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4FB098-67E6-4440-BABD-CE213D5A2B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2" name="Freeform 11"/>
          <p:cNvSpPr/>
          <p:nvPr userDrawn="1"/>
        </p:nvSpPr>
        <p:spPr>
          <a:xfrm flipH="1">
            <a:off x="9418835" y="145094"/>
            <a:ext cx="3611365" cy="2703835"/>
          </a:xfrm>
          <a:custGeom>
            <a:avLst/>
            <a:gdLst>
              <a:gd name="connsiteX0" fmla="*/ 3916899 w 4204411"/>
              <a:gd name="connsiteY0" fmla="*/ 2198990 h 4197132"/>
              <a:gd name="connsiteX1" fmla="*/ 3628972 w 4204411"/>
              <a:gd name="connsiteY1" fmla="*/ 2486918 h 4197132"/>
              <a:gd name="connsiteX2" fmla="*/ 3607633 w 4204411"/>
              <a:gd name="connsiteY2" fmla="*/ 2569907 h 4197132"/>
              <a:gd name="connsiteX3" fmla="*/ 2262421 w 4204411"/>
              <a:gd name="connsiteY3" fmla="*/ 3670100 h 4197132"/>
              <a:gd name="connsiteX4" fmla="*/ 2241256 w 4204411"/>
              <a:gd name="connsiteY4" fmla="*/ 3671169 h 4197132"/>
              <a:gd name="connsiteX5" fmla="*/ 2503216 w 4204411"/>
              <a:gd name="connsiteY5" fmla="*/ 3933130 h 4197132"/>
              <a:gd name="connsiteX6" fmla="*/ 2239214 w 4204411"/>
              <a:gd name="connsiteY6" fmla="*/ 4197132 h 4197132"/>
              <a:gd name="connsiteX7" fmla="*/ 2316187 w 4204411"/>
              <a:gd name="connsiteY7" fmla="*/ 4193245 h 4197132"/>
              <a:gd name="connsiteX8" fmla="*/ 4161679 w 4204411"/>
              <a:gd name="connsiteY8" fmla="*/ 2524716 h 4197132"/>
              <a:gd name="connsiteX9" fmla="*/ 4172397 w 4204411"/>
              <a:gd name="connsiteY9" fmla="*/ 2454488 h 4197132"/>
              <a:gd name="connsiteX10" fmla="*/ 0 w 4204411"/>
              <a:gd name="connsiteY10" fmla="*/ 2143020 h 4197132"/>
              <a:gd name="connsiteX11" fmla="*/ 8729 w 4204411"/>
              <a:gd name="connsiteY11" fmla="*/ 2315881 h 4197132"/>
              <a:gd name="connsiteX12" fmla="*/ 1886093 w 4204411"/>
              <a:gd name="connsiteY12" fmla="*/ 4193245 h 4197132"/>
              <a:gd name="connsiteX13" fmla="*/ 1923379 w 4204411"/>
              <a:gd name="connsiteY13" fmla="*/ 4195128 h 4197132"/>
              <a:gd name="connsiteX14" fmla="*/ 2185377 w 4204411"/>
              <a:gd name="connsiteY14" fmla="*/ 3933130 h 4197132"/>
              <a:gd name="connsiteX15" fmla="*/ 1919193 w 4204411"/>
              <a:gd name="connsiteY15" fmla="*/ 3666946 h 4197132"/>
              <a:gd name="connsiteX16" fmla="*/ 1783237 w 4204411"/>
              <a:gd name="connsiteY16" fmla="*/ 3646197 h 4197132"/>
              <a:gd name="connsiteX17" fmla="*/ 531874 w 4204411"/>
              <a:gd name="connsiteY17" fmla="*/ 2262115 h 4197132"/>
              <a:gd name="connsiteX18" fmla="*/ 527083 w 4204411"/>
              <a:gd name="connsiteY18" fmla="*/ 2167243 h 4197132"/>
              <a:gd name="connsiteX19" fmla="*/ 275654 w 4204411"/>
              <a:gd name="connsiteY19" fmla="*/ 2418673 h 4197132"/>
              <a:gd name="connsiteX20" fmla="*/ 2356212 w 4204411"/>
              <a:gd name="connsiteY20" fmla="*/ 14532 h 4197132"/>
              <a:gd name="connsiteX21" fmla="*/ 2084859 w 4204411"/>
              <a:gd name="connsiteY21" fmla="*/ 285885 h 4197132"/>
              <a:gd name="connsiteX22" fmla="*/ 2342813 w 4204411"/>
              <a:gd name="connsiteY22" fmla="*/ 543838 h 4197132"/>
              <a:gd name="connsiteX23" fmla="*/ 2419044 w 4204411"/>
              <a:gd name="connsiteY23" fmla="*/ 555472 h 4197132"/>
              <a:gd name="connsiteX24" fmla="*/ 3678551 w 4204411"/>
              <a:gd name="connsiteY24" fmla="*/ 2100835 h 4197132"/>
              <a:gd name="connsiteX25" fmla="*/ 3677559 w 4204411"/>
              <a:gd name="connsiteY25" fmla="*/ 2120493 h 4197132"/>
              <a:gd name="connsiteX26" fmla="*/ 3916900 w 4204411"/>
              <a:gd name="connsiteY26" fmla="*/ 1881152 h 4197132"/>
              <a:gd name="connsiteX27" fmla="*/ 4201151 w 4204411"/>
              <a:gd name="connsiteY27" fmla="*/ 2165401 h 4197132"/>
              <a:gd name="connsiteX28" fmla="*/ 4204411 w 4204411"/>
              <a:gd name="connsiteY28" fmla="*/ 2100835 h 4197132"/>
              <a:gd name="connsiteX29" fmla="*/ 2525023 w 4204411"/>
              <a:gd name="connsiteY29" fmla="*/ 40296 h 4197132"/>
              <a:gd name="connsiteX30" fmla="*/ 2052903 w 4204411"/>
              <a:gd name="connsiteY30" fmla="*/ 0 h 4197132"/>
              <a:gd name="connsiteX31" fmla="*/ 1886093 w 4204411"/>
              <a:gd name="connsiteY31" fmla="*/ 8423 h 4197132"/>
              <a:gd name="connsiteX32" fmla="*/ 40601 w 4204411"/>
              <a:gd name="connsiteY32" fmla="*/ 1676952 h 4197132"/>
              <a:gd name="connsiteX33" fmla="*/ 15598 w 4204411"/>
              <a:gd name="connsiteY33" fmla="*/ 1840778 h 4197132"/>
              <a:gd name="connsiteX34" fmla="*/ 275654 w 4204411"/>
              <a:gd name="connsiteY34" fmla="*/ 2100834 h 4197132"/>
              <a:gd name="connsiteX35" fmla="*/ 548973 w 4204411"/>
              <a:gd name="connsiteY35" fmla="*/ 1827514 h 4197132"/>
              <a:gd name="connsiteX36" fmla="*/ 555777 w 4204411"/>
              <a:gd name="connsiteY36" fmla="*/ 1782931 h 4197132"/>
              <a:gd name="connsiteX37" fmla="*/ 1939859 w 4204411"/>
              <a:gd name="connsiteY37" fmla="*/ 531568 h 4197132"/>
              <a:gd name="connsiteX38" fmla="*/ 2009202 w 4204411"/>
              <a:gd name="connsiteY38" fmla="*/ 528066 h 4197132"/>
              <a:gd name="connsiteX39" fmla="*/ 1767019 w 4204411"/>
              <a:gd name="connsiteY39" fmla="*/ 285884 h 419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204411" h="4197132">
                <a:moveTo>
                  <a:pt x="3916899" y="2198990"/>
                </a:moveTo>
                <a:lnTo>
                  <a:pt x="3628972" y="2486918"/>
                </a:lnTo>
                <a:lnTo>
                  <a:pt x="3607633" y="2569907"/>
                </a:lnTo>
                <a:cubicBezTo>
                  <a:pt x="3423278" y="3162628"/>
                  <a:pt x="2898756" y="3605476"/>
                  <a:pt x="2262421" y="3670100"/>
                </a:cubicBezTo>
                <a:lnTo>
                  <a:pt x="2241256" y="3671169"/>
                </a:lnTo>
                <a:lnTo>
                  <a:pt x="2503216" y="3933130"/>
                </a:lnTo>
                <a:lnTo>
                  <a:pt x="2239214" y="4197132"/>
                </a:lnTo>
                <a:lnTo>
                  <a:pt x="2316187" y="4193245"/>
                </a:lnTo>
                <a:cubicBezTo>
                  <a:pt x="3235363" y="4099898"/>
                  <a:pt x="3979566" y="3414682"/>
                  <a:pt x="4161679" y="2524716"/>
                </a:cubicBezTo>
                <a:lnTo>
                  <a:pt x="4172397" y="2454488"/>
                </a:lnTo>
                <a:close/>
                <a:moveTo>
                  <a:pt x="0" y="2143020"/>
                </a:moveTo>
                <a:lnTo>
                  <a:pt x="8729" y="2315881"/>
                </a:lnTo>
                <a:cubicBezTo>
                  <a:pt x="109257" y="3305762"/>
                  <a:pt x="896212" y="4092717"/>
                  <a:pt x="1886093" y="4193245"/>
                </a:cubicBezTo>
                <a:lnTo>
                  <a:pt x="1923379" y="4195128"/>
                </a:lnTo>
                <a:lnTo>
                  <a:pt x="2185377" y="3933130"/>
                </a:lnTo>
                <a:lnTo>
                  <a:pt x="1919193" y="3666946"/>
                </a:lnTo>
                <a:lnTo>
                  <a:pt x="1783237" y="3646197"/>
                </a:lnTo>
                <a:cubicBezTo>
                  <a:pt x="1115781" y="3509615"/>
                  <a:pt x="601883" y="2951477"/>
                  <a:pt x="531874" y="2262115"/>
                </a:cubicBezTo>
                <a:lnTo>
                  <a:pt x="527083" y="2167243"/>
                </a:lnTo>
                <a:lnTo>
                  <a:pt x="275654" y="2418673"/>
                </a:lnTo>
                <a:close/>
                <a:moveTo>
                  <a:pt x="2356212" y="14532"/>
                </a:moveTo>
                <a:lnTo>
                  <a:pt x="2084859" y="285885"/>
                </a:lnTo>
                <a:lnTo>
                  <a:pt x="2342813" y="543838"/>
                </a:lnTo>
                <a:lnTo>
                  <a:pt x="2419044" y="555472"/>
                </a:lnTo>
                <a:cubicBezTo>
                  <a:pt x="3137843" y="702560"/>
                  <a:pt x="3678551" y="1338553"/>
                  <a:pt x="3678551" y="2100835"/>
                </a:cubicBezTo>
                <a:lnTo>
                  <a:pt x="3677559" y="2120493"/>
                </a:lnTo>
                <a:lnTo>
                  <a:pt x="3916900" y="1881152"/>
                </a:lnTo>
                <a:lnTo>
                  <a:pt x="4201151" y="2165401"/>
                </a:lnTo>
                <a:lnTo>
                  <a:pt x="4204411" y="2100835"/>
                </a:lnTo>
                <a:cubicBezTo>
                  <a:pt x="4204411" y="1084431"/>
                  <a:pt x="3483448" y="236418"/>
                  <a:pt x="2525023" y="40296"/>
                </a:cubicBezTo>
                <a:close/>
                <a:moveTo>
                  <a:pt x="2052903" y="0"/>
                </a:moveTo>
                <a:lnTo>
                  <a:pt x="1886093" y="8423"/>
                </a:lnTo>
                <a:cubicBezTo>
                  <a:pt x="966918" y="101770"/>
                  <a:pt x="222714" y="786986"/>
                  <a:pt x="40601" y="1676952"/>
                </a:cubicBezTo>
                <a:lnTo>
                  <a:pt x="15598" y="1840778"/>
                </a:lnTo>
                <a:lnTo>
                  <a:pt x="275654" y="2100834"/>
                </a:lnTo>
                <a:lnTo>
                  <a:pt x="548973" y="1827514"/>
                </a:lnTo>
                <a:lnTo>
                  <a:pt x="555777" y="1782931"/>
                </a:lnTo>
                <a:cubicBezTo>
                  <a:pt x="692359" y="1115475"/>
                  <a:pt x="1250496" y="601577"/>
                  <a:pt x="1939859" y="531568"/>
                </a:cubicBezTo>
                <a:lnTo>
                  <a:pt x="2009202" y="528066"/>
                </a:lnTo>
                <a:lnTo>
                  <a:pt x="1767019" y="285884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84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25"/>
          <p:cNvSpPr/>
          <p:nvPr userDrawn="1"/>
        </p:nvSpPr>
        <p:spPr>
          <a:xfrm>
            <a:off x="4810298" y="1248146"/>
            <a:ext cx="7381701" cy="5609855"/>
          </a:xfrm>
          <a:custGeom>
            <a:avLst/>
            <a:gdLst>
              <a:gd name="connsiteX0" fmla="*/ 585605 w 5536276"/>
              <a:gd name="connsiteY0" fmla="*/ 4478915 h 5609855"/>
              <a:gd name="connsiteX1" fmla="*/ 1172056 w 5536276"/>
              <a:gd name="connsiteY1" fmla="*/ 5065368 h 5609855"/>
              <a:gd name="connsiteX2" fmla="*/ 1215520 w 5536276"/>
              <a:gd name="connsiteY2" fmla="*/ 5234401 h 5609855"/>
              <a:gd name="connsiteX3" fmla="*/ 1293931 w 5536276"/>
              <a:gd name="connsiteY3" fmla="*/ 5457071 h 5609855"/>
              <a:gd name="connsiteX4" fmla="*/ 1360759 w 5536276"/>
              <a:gd name="connsiteY4" fmla="*/ 5609855 h 5609855"/>
              <a:gd name="connsiteX5" fmla="*/ 214245 w 5536276"/>
              <a:gd name="connsiteY5" fmla="*/ 5609855 h 5609855"/>
              <a:gd name="connsiteX6" fmla="*/ 169809 w 5536276"/>
              <a:gd name="connsiteY6" fmla="*/ 5477154 h 5609855"/>
              <a:gd name="connsiteX7" fmla="*/ 87036 w 5536276"/>
              <a:gd name="connsiteY7" fmla="*/ 5142355 h 5609855"/>
              <a:gd name="connsiteX8" fmla="*/ 65205 w 5536276"/>
              <a:gd name="connsiteY8" fmla="*/ 4999315 h 5609855"/>
              <a:gd name="connsiteX9" fmla="*/ 3764422 w 5536276"/>
              <a:gd name="connsiteY9" fmla="*/ 29599 h 5609855"/>
              <a:gd name="connsiteX10" fmla="*/ 4317115 w 5536276"/>
              <a:gd name="connsiteY10" fmla="*/ 582292 h 5609855"/>
              <a:gd name="connsiteX11" fmla="*/ 3791713 w 5536276"/>
              <a:gd name="connsiteY11" fmla="*/ 1107692 h 5609855"/>
              <a:gd name="connsiteX12" fmla="*/ 3636445 w 5536276"/>
              <a:gd name="connsiteY12" fmla="*/ 1131389 h 5609855"/>
              <a:gd name="connsiteX13" fmla="*/ 1071075 w 5536276"/>
              <a:gd name="connsiteY13" fmla="*/ 4278992 h 5609855"/>
              <a:gd name="connsiteX14" fmla="*/ 1073095 w 5536276"/>
              <a:gd name="connsiteY14" fmla="*/ 4319032 h 5609855"/>
              <a:gd name="connsiteX15" fmla="*/ 585604 w 5536276"/>
              <a:gd name="connsiteY15" fmla="*/ 3831541 h 5609855"/>
              <a:gd name="connsiteX16" fmla="*/ 6640 w 5536276"/>
              <a:gd name="connsiteY16" fmla="*/ 4410501 h 5609855"/>
              <a:gd name="connsiteX17" fmla="*/ 0 w 5536276"/>
              <a:gd name="connsiteY17" fmla="*/ 4278992 h 5609855"/>
              <a:gd name="connsiteX18" fmla="*/ 3420586 w 5536276"/>
              <a:gd name="connsiteY18" fmla="*/ 82075 h 5609855"/>
              <a:gd name="connsiteX19" fmla="*/ 4382203 w 5536276"/>
              <a:gd name="connsiteY19" fmla="*/ 0 h 5609855"/>
              <a:gd name="connsiteX20" fmla="*/ 4721962 w 5536276"/>
              <a:gd name="connsiteY20" fmla="*/ 17156 h 5609855"/>
              <a:gd name="connsiteX21" fmla="*/ 5405784 w 5536276"/>
              <a:gd name="connsiteY21" fmla="*/ 143424 h 5609855"/>
              <a:gd name="connsiteX22" fmla="*/ 5536276 w 5536276"/>
              <a:gd name="connsiteY22" fmla="*/ 184442 h 5609855"/>
              <a:gd name="connsiteX23" fmla="*/ 5536276 w 5536276"/>
              <a:gd name="connsiteY23" fmla="*/ 1321628 h 5609855"/>
              <a:gd name="connsiteX24" fmla="*/ 5370168 w 5536276"/>
              <a:gd name="connsiteY24" fmla="*/ 1254368 h 5609855"/>
              <a:gd name="connsiteX25" fmla="*/ 4612451 w 5536276"/>
              <a:gd name="connsiteY25" fmla="*/ 1082701 h 5609855"/>
              <a:gd name="connsiteX26" fmla="*/ 4471213 w 5536276"/>
              <a:gd name="connsiteY26" fmla="*/ 1075568 h 5609855"/>
              <a:gd name="connsiteX27" fmla="*/ 4964493 w 5536276"/>
              <a:gd name="connsiteY27" fmla="*/ 582290 h 560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36276" h="5609855">
                <a:moveTo>
                  <a:pt x="585605" y="4478915"/>
                </a:moveTo>
                <a:lnTo>
                  <a:pt x="1172056" y="5065368"/>
                </a:lnTo>
                <a:lnTo>
                  <a:pt x="1215520" y="5234401"/>
                </a:lnTo>
                <a:cubicBezTo>
                  <a:pt x="1238988" y="5309855"/>
                  <a:pt x="1265163" y="5384116"/>
                  <a:pt x="1293931" y="5457071"/>
                </a:cubicBezTo>
                <a:lnTo>
                  <a:pt x="1360759" y="5609855"/>
                </a:lnTo>
                <a:lnTo>
                  <a:pt x="214245" y="5609855"/>
                </a:lnTo>
                <a:lnTo>
                  <a:pt x="169809" y="5477154"/>
                </a:lnTo>
                <a:cubicBezTo>
                  <a:pt x="137874" y="5367312"/>
                  <a:pt x="110219" y="5255648"/>
                  <a:pt x="87036" y="5142355"/>
                </a:cubicBezTo>
                <a:lnTo>
                  <a:pt x="65205" y="4999315"/>
                </a:lnTo>
                <a:close/>
                <a:moveTo>
                  <a:pt x="3764422" y="29599"/>
                </a:moveTo>
                <a:lnTo>
                  <a:pt x="4317115" y="582292"/>
                </a:lnTo>
                <a:lnTo>
                  <a:pt x="3791713" y="1107692"/>
                </a:lnTo>
                <a:lnTo>
                  <a:pt x="3636445" y="1131389"/>
                </a:lnTo>
                <a:cubicBezTo>
                  <a:pt x="2172391" y="1430978"/>
                  <a:pt x="1071075" y="2726372"/>
                  <a:pt x="1071075" y="4278992"/>
                </a:cubicBezTo>
                <a:lnTo>
                  <a:pt x="1073095" y="4319032"/>
                </a:lnTo>
                <a:lnTo>
                  <a:pt x="585604" y="3831541"/>
                </a:lnTo>
                <a:lnTo>
                  <a:pt x="6640" y="4410501"/>
                </a:lnTo>
                <a:lnTo>
                  <a:pt x="0" y="4278992"/>
                </a:lnTo>
                <a:cubicBezTo>
                  <a:pt x="0" y="2208775"/>
                  <a:pt x="1468461" y="481538"/>
                  <a:pt x="3420586" y="82075"/>
                </a:cubicBezTo>
                <a:close/>
                <a:moveTo>
                  <a:pt x="4382203" y="0"/>
                </a:moveTo>
                <a:lnTo>
                  <a:pt x="4721962" y="17156"/>
                </a:lnTo>
                <a:cubicBezTo>
                  <a:pt x="4955985" y="40922"/>
                  <a:pt x="5184439" y="83525"/>
                  <a:pt x="5405784" y="143424"/>
                </a:cubicBezTo>
                <a:lnTo>
                  <a:pt x="5536276" y="184442"/>
                </a:lnTo>
                <a:lnTo>
                  <a:pt x="5536276" y="1321628"/>
                </a:lnTo>
                <a:lnTo>
                  <a:pt x="5370168" y="1254368"/>
                </a:lnTo>
                <a:cubicBezTo>
                  <a:pt x="5129591" y="1167959"/>
                  <a:pt x="4875719" y="1109438"/>
                  <a:pt x="4612451" y="1082701"/>
                </a:cubicBezTo>
                <a:lnTo>
                  <a:pt x="4471213" y="1075568"/>
                </a:lnTo>
                <a:lnTo>
                  <a:pt x="4964493" y="582290"/>
                </a:lnTo>
                <a:close/>
              </a:path>
            </a:pathLst>
          </a:cu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7" y="3249942"/>
            <a:ext cx="10515600" cy="710322"/>
          </a:xfrm>
        </p:spPr>
        <p:txBody>
          <a:bodyPr anchor="b"/>
          <a:lstStyle>
            <a:lvl1pPr algn="r">
              <a:defRPr sz="3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3731" y="4276590"/>
            <a:ext cx="4048508" cy="99029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7" y="3249942"/>
            <a:ext cx="10515600" cy="710322"/>
          </a:xfrm>
        </p:spPr>
        <p:txBody>
          <a:bodyPr anchor="b"/>
          <a:lstStyle>
            <a:lvl1pPr algn="r">
              <a:defRPr sz="3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3731" y="4276590"/>
            <a:ext cx="4048508" cy="99029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4810298" y="1248146"/>
            <a:ext cx="7381701" cy="5609855"/>
          </a:xfrm>
          <a:custGeom>
            <a:avLst/>
            <a:gdLst>
              <a:gd name="connsiteX0" fmla="*/ 585605 w 5536276"/>
              <a:gd name="connsiteY0" fmla="*/ 4478915 h 5609855"/>
              <a:gd name="connsiteX1" fmla="*/ 1172056 w 5536276"/>
              <a:gd name="connsiteY1" fmla="*/ 5065368 h 5609855"/>
              <a:gd name="connsiteX2" fmla="*/ 1215520 w 5536276"/>
              <a:gd name="connsiteY2" fmla="*/ 5234401 h 5609855"/>
              <a:gd name="connsiteX3" fmla="*/ 1293931 w 5536276"/>
              <a:gd name="connsiteY3" fmla="*/ 5457071 h 5609855"/>
              <a:gd name="connsiteX4" fmla="*/ 1360759 w 5536276"/>
              <a:gd name="connsiteY4" fmla="*/ 5609855 h 5609855"/>
              <a:gd name="connsiteX5" fmla="*/ 214245 w 5536276"/>
              <a:gd name="connsiteY5" fmla="*/ 5609855 h 5609855"/>
              <a:gd name="connsiteX6" fmla="*/ 169809 w 5536276"/>
              <a:gd name="connsiteY6" fmla="*/ 5477154 h 5609855"/>
              <a:gd name="connsiteX7" fmla="*/ 87036 w 5536276"/>
              <a:gd name="connsiteY7" fmla="*/ 5142355 h 5609855"/>
              <a:gd name="connsiteX8" fmla="*/ 65205 w 5536276"/>
              <a:gd name="connsiteY8" fmla="*/ 4999315 h 5609855"/>
              <a:gd name="connsiteX9" fmla="*/ 3764422 w 5536276"/>
              <a:gd name="connsiteY9" fmla="*/ 29599 h 5609855"/>
              <a:gd name="connsiteX10" fmla="*/ 4317115 w 5536276"/>
              <a:gd name="connsiteY10" fmla="*/ 582292 h 5609855"/>
              <a:gd name="connsiteX11" fmla="*/ 3791713 w 5536276"/>
              <a:gd name="connsiteY11" fmla="*/ 1107692 h 5609855"/>
              <a:gd name="connsiteX12" fmla="*/ 3636445 w 5536276"/>
              <a:gd name="connsiteY12" fmla="*/ 1131389 h 5609855"/>
              <a:gd name="connsiteX13" fmla="*/ 1071075 w 5536276"/>
              <a:gd name="connsiteY13" fmla="*/ 4278992 h 5609855"/>
              <a:gd name="connsiteX14" fmla="*/ 1073095 w 5536276"/>
              <a:gd name="connsiteY14" fmla="*/ 4319032 h 5609855"/>
              <a:gd name="connsiteX15" fmla="*/ 585604 w 5536276"/>
              <a:gd name="connsiteY15" fmla="*/ 3831541 h 5609855"/>
              <a:gd name="connsiteX16" fmla="*/ 6640 w 5536276"/>
              <a:gd name="connsiteY16" fmla="*/ 4410501 h 5609855"/>
              <a:gd name="connsiteX17" fmla="*/ 0 w 5536276"/>
              <a:gd name="connsiteY17" fmla="*/ 4278992 h 5609855"/>
              <a:gd name="connsiteX18" fmla="*/ 3420586 w 5536276"/>
              <a:gd name="connsiteY18" fmla="*/ 82075 h 5609855"/>
              <a:gd name="connsiteX19" fmla="*/ 4382203 w 5536276"/>
              <a:gd name="connsiteY19" fmla="*/ 0 h 5609855"/>
              <a:gd name="connsiteX20" fmla="*/ 4721962 w 5536276"/>
              <a:gd name="connsiteY20" fmla="*/ 17156 h 5609855"/>
              <a:gd name="connsiteX21" fmla="*/ 5405784 w 5536276"/>
              <a:gd name="connsiteY21" fmla="*/ 143424 h 5609855"/>
              <a:gd name="connsiteX22" fmla="*/ 5536276 w 5536276"/>
              <a:gd name="connsiteY22" fmla="*/ 184442 h 5609855"/>
              <a:gd name="connsiteX23" fmla="*/ 5536276 w 5536276"/>
              <a:gd name="connsiteY23" fmla="*/ 1321628 h 5609855"/>
              <a:gd name="connsiteX24" fmla="*/ 5370168 w 5536276"/>
              <a:gd name="connsiteY24" fmla="*/ 1254368 h 5609855"/>
              <a:gd name="connsiteX25" fmla="*/ 4612451 w 5536276"/>
              <a:gd name="connsiteY25" fmla="*/ 1082701 h 5609855"/>
              <a:gd name="connsiteX26" fmla="*/ 4471213 w 5536276"/>
              <a:gd name="connsiteY26" fmla="*/ 1075568 h 5609855"/>
              <a:gd name="connsiteX27" fmla="*/ 4964493 w 5536276"/>
              <a:gd name="connsiteY27" fmla="*/ 582290 h 560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36276" h="5609855">
                <a:moveTo>
                  <a:pt x="585605" y="4478915"/>
                </a:moveTo>
                <a:lnTo>
                  <a:pt x="1172056" y="5065368"/>
                </a:lnTo>
                <a:lnTo>
                  <a:pt x="1215520" y="5234401"/>
                </a:lnTo>
                <a:cubicBezTo>
                  <a:pt x="1238988" y="5309855"/>
                  <a:pt x="1265163" y="5384116"/>
                  <a:pt x="1293931" y="5457071"/>
                </a:cubicBezTo>
                <a:lnTo>
                  <a:pt x="1360759" y="5609855"/>
                </a:lnTo>
                <a:lnTo>
                  <a:pt x="214245" y="5609855"/>
                </a:lnTo>
                <a:lnTo>
                  <a:pt x="169809" y="5477154"/>
                </a:lnTo>
                <a:cubicBezTo>
                  <a:pt x="137874" y="5367312"/>
                  <a:pt x="110219" y="5255648"/>
                  <a:pt x="87036" y="5142355"/>
                </a:cubicBezTo>
                <a:lnTo>
                  <a:pt x="65205" y="4999315"/>
                </a:lnTo>
                <a:close/>
                <a:moveTo>
                  <a:pt x="3764422" y="29599"/>
                </a:moveTo>
                <a:lnTo>
                  <a:pt x="4317115" y="582292"/>
                </a:lnTo>
                <a:lnTo>
                  <a:pt x="3791713" y="1107692"/>
                </a:lnTo>
                <a:lnTo>
                  <a:pt x="3636445" y="1131389"/>
                </a:lnTo>
                <a:cubicBezTo>
                  <a:pt x="2172391" y="1430978"/>
                  <a:pt x="1071075" y="2726372"/>
                  <a:pt x="1071075" y="4278992"/>
                </a:cubicBezTo>
                <a:lnTo>
                  <a:pt x="1073095" y="4319032"/>
                </a:lnTo>
                <a:lnTo>
                  <a:pt x="585604" y="3831541"/>
                </a:lnTo>
                <a:lnTo>
                  <a:pt x="6640" y="4410501"/>
                </a:lnTo>
                <a:lnTo>
                  <a:pt x="0" y="4278992"/>
                </a:lnTo>
                <a:cubicBezTo>
                  <a:pt x="0" y="2208775"/>
                  <a:pt x="1468461" y="481538"/>
                  <a:pt x="3420586" y="82075"/>
                </a:cubicBezTo>
                <a:close/>
                <a:moveTo>
                  <a:pt x="4382203" y="0"/>
                </a:moveTo>
                <a:lnTo>
                  <a:pt x="4721962" y="17156"/>
                </a:lnTo>
                <a:cubicBezTo>
                  <a:pt x="4955985" y="40922"/>
                  <a:pt x="5184439" y="83525"/>
                  <a:pt x="5405784" y="143424"/>
                </a:cubicBezTo>
                <a:lnTo>
                  <a:pt x="5536276" y="184442"/>
                </a:lnTo>
                <a:lnTo>
                  <a:pt x="5536276" y="1321628"/>
                </a:lnTo>
                <a:lnTo>
                  <a:pt x="5370168" y="1254368"/>
                </a:lnTo>
                <a:cubicBezTo>
                  <a:pt x="5129591" y="1167959"/>
                  <a:pt x="4875719" y="1109438"/>
                  <a:pt x="4612451" y="1082701"/>
                </a:cubicBezTo>
                <a:lnTo>
                  <a:pt x="4471213" y="1075568"/>
                </a:lnTo>
                <a:lnTo>
                  <a:pt x="4964493" y="582290"/>
                </a:lnTo>
                <a:close/>
              </a:path>
            </a:pathLst>
          </a:cu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22865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7" y="3249942"/>
            <a:ext cx="10515600" cy="710322"/>
          </a:xfrm>
        </p:spPr>
        <p:txBody>
          <a:bodyPr anchor="b"/>
          <a:lstStyle>
            <a:lvl1pPr algn="r">
              <a:defRPr sz="3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3731" y="4276590"/>
            <a:ext cx="4048508" cy="99029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4810298" y="1248146"/>
            <a:ext cx="7381701" cy="5609855"/>
          </a:xfrm>
          <a:custGeom>
            <a:avLst/>
            <a:gdLst>
              <a:gd name="connsiteX0" fmla="*/ 585605 w 5536276"/>
              <a:gd name="connsiteY0" fmla="*/ 4478915 h 5609855"/>
              <a:gd name="connsiteX1" fmla="*/ 1172056 w 5536276"/>
              <a:gd name="connsiteY1" fmla="*/ 5065368 h 5609855"/>
              <a:gd name="connsiteX2" fmla="*/ 1215520 w 5536276"/>
              <a:gd name="connsiteY2" fmla="*/ 5234401 h 5609855"/>
              <a:gd name="connsiteX3" fmla="*/ 1293931 w 5536276"/>
              <a:gd name="connsiteY3" fmla="*/ 5457071 h 5609855"/>
              <a:gd name="connsiteX4" fmla="*/ 1360759 w 5536276"/>
              <a:gd name="connsiteY4" fmla="*/ 5609855 h 5609855"/>
              <a:gd name="connsiteX5" fmla="*/ 214245 w 5536276"/>
              <a:gd name="connsiteY5" fmla="*/ 5609855 h 5609855"/>
              <a:gd name="connsiteX6" fmla="*/ 169809 w 5536276"/>
              <a:gd name="connsiteY6" fmla="*/ 5477154 h 5609855"/>
              <a:gd name="connsiteX7" fmla="*/ 87036 w 5536276"/>
              <a:gd name="connsiteY7" fmla="*/ 5142355 h 5609855"/>
              <a:gd name="connsiteX8" fmla="*/ 65205 w 5536276"/>
              <a:gd name="connsiteY8" fmla="*/ 4999315 h 5609855"/>
              <a:gd name="connsiteX9" fmla="*/ 3764422 w 5536276"/>
              <a:gd name="connsiteY9" fmla="*/ 29599 h 5609855"/>
              <a:gd name="connsiteX10" fmla="*/ 4317115 w 5536276"/>
              <a:gd name="connsiteY10" fmla="*/ 582292 h 5609855"/>
              <a:gd name="connsiteX11" fmla="*/ 3791713 w 5536276"/>
              <a:gd name="connsiteY11" fmla="*/ 1107692 h 5609855"/>
              <a:gd name="connsiteX12" fmla="*/ 3636445 w 5536276"/>
              <a:gd name="connsiteY12" fmla="*/ 1131389 h 5609855"/>
              <a:gd name="connsiteX13" fmla="*/ 1071075 w 5536276"/>
              <a:gd name="connsiteY13" fmla="*/ 4278992 h 5609855"/>
              <a:gd name="connsiteX14" fmla="*/ 1073095 w 5536276"/>
              <a:gd name="connsiteY14" fmla="*/ 4319032 h 5609855"/>
              <a:gd name="connsiteX15" fmla="*/ 585604 w 5536276"/>
              <a:gd name="connsiteY15" fmla="*/ 3831541 h 5609855"/>
              <a:gd name="connsiteX16" fmla="*/ 6640 w 5536276"/>
              <a:gd name="connsiteY16" fmla="*/ 4410501 h 5609855"/>
              <a:gd name="connsiteX17" fmla="*/ 0 w 5536276"/>
              <a:gd name="connsiteY17" fmla="*/ 4278992 h 5609855"/>
              <a:gd name="connsiteX18" fmla="*/ 3420586 w 5536276"/>
              <a:gd name="connsiteY18" fmla="*/ 82075 h 5609855"/>
              <a:gd name="connsiteX19" fmla="*/ 4382203 w 5536276"/>
              <a:gd name="connsiteY19" fmla="*/ 0 h 5609855"/>
              <a:gd name="connsiteX20" fmla="*/ 4721962 w 5536276"/>
              <a:gd name="connsiteY20" fmla="*/ 17156 h 5609855"/>
              <a:gd name="connsiteX21" fmla="*/ 5405784 w 5536276"/>
              <a:gd name="connsiteY21" fmla="*/ 143424 h 5609855"/>
              <a:gd name="connsiteX22" fmla="*/ 5536276 w 5536276"/>
              <a:gd name="connsiteY22" fmla="*/ 184442 h 5609855"/>
              <a:gd name="connsiteX23" fmla="*/ 5536276 w 5536276"/>
              <a:gd name="connsiteY23" fmla="*/ 1321628 h 5609855"/>
              <a:gd name="connsiteX24" fmla="*/ 5370168 w 5536276"/>
              <a:gd name="connsiteY24" fmla="*/ 1254368 h 5609855"/>
              <a:gd name="connsiteX25" fmla="*/ 4612451 w 5536276"/>
              <a:gd name="connsiteY25" fmla="*/ 1082701 h 5609855"/>
              <a:gd name="connsiteX26" fmla="*/ 4471213 w 5536276"/>
              <a:gd name="connsiteY26" fmla="*/ 1075568 h 5609855"/>
              <a:gd name="connsiteX27" fmla="*/ 4964493 w 5536276"/>
              <a:gd name="connsiteY27" fmla="*/ 582290 h 560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36276" h="5609855">
                <a:moveTo>
                  <a:pt x="585605" y="4478915"/>
                </a:moveTo>
                <a:lnTo>
                  <a:pt x="1172056" y="5065368"/>
                </a:lnTo>
                <a:lnTo>
                  <a:pt x="1215520" y="5234401"/>
                </a:lnTo>
                <a:cubicBezTo>
                  <a:pt x="1238988" y="5309855"/>
                  <a:pt x="1265163" y="5384116"/>
                  <a:pt x="1293931" y="5457071"/>
                </a:cubicBezTo>
                <a:lnTo>
                  <a:pt x="1360759" y="5609855"/>
                </a:lnTo>
                <a:lnTo>
                  <a:pt x="214245" y="5609855"/>
                </a:lnTo>
                <a:lnTo>
                  <a:pt x="169809" y="5477154"/>
                </a:lnTo>
                <a:cubicBezTo>
                  <a:pt x="137874" y="5367312"/>
                  <a:pt x="110219" y="5255648"/>
                  <a:pt x="87036" y="5142355"/>
                </a:cubicBezTo>
                <a:lnTo>
                  <a:pt x="65205" y="4999315"/>
                </a:lnTo>
                <a:close/>
                <a:moveTo>
                  <a:pt x="3764422" y="29599"/>
                </a:moveTo>
                <a:lnTo>
                  <a:pt x="4317115" y="582292"/>
                </a:lnTo>
                <a:lnTo>
                  <a:pt x="3791713" y="1107692"/>
                </a:lnTo>
                <a:lnTo>
                  <a:pt x="3636445" y="1131389"/>
                </a:lnTo>
                <a:cubicBezTo>
                  <a:pt x="2172391" y="1430978"/>
                  <a:pt x="1071075" y="2726372"/>
                  <a:pt x="1071075" y="4278992"/>
                </a:cubicBezTo>
                <a:lnTo>
                  <a:pt x="1073095" y="4319032"/>
                </a:lnTo>
                <a:lnTo>
                  <a:pt x="585604" y="3831541"/>
                </a:lnTo>
                <a:lnTo>
                  <a:pt x="6640" y="4410501"/>
                </a:lnTo>
                <a:lnTo>
                  <a:pt x="0" y="4278992"/>
                </a:lnTo>
                <a:cubicBezTo>
                  <a:pt x="0" y="2208775"/>
                  <a:pt x="1468461" y="481538"/>
                  <a:pt x="3420586" y="82075"/>
                </a:cubicBezTo>
                <a:close/>
                <a:moveTo>
                  <a:pt x="4382203" y="0"/>
                </a:moveTo>
                <a:lnTo>
                  <a:pt x="4721962" y="17156"/>
                </a:lnTo>
                <a:cubicBezTo>
                  <a:pt x="4955985" y="40922"/>
                  <a:pt x="5184439" y="83525"/>
                  <a:pt x="5405784" y="143424"/>
                </a:cubicBezTo>
                <a:lnTo>
                  <a:pt x="5536276" y="184442"/>
                </a:lnTo>
                <a:lnTo>
                  <a:pt x="5536276" y="1321628"/>
                </a:lnTo>
                <a:lnTo>
                  <a:pt x="5370168" y="1254368"/>
                </a:lnTo>
                <a:cubicBezTo>
                  <a:pt x="5129591" y="1167959"/>
                  <a:pt x="4875719" y="1109438"/>
                  <a:pt x="4612451" y="1082701"/>
                </a:cubicBezTo>
                <a:lnTo>
                  <a:pt x="4471213" y="1075568"/>
                </a:lnTo>
                <a:lnTo>
                  <a:pt x="4964493" y="582290"/>
                </a:lnTo>
                <a:close/>
              </a:path>
            </a:pathLst>
          </a:cu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48373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7" y="3249942"/>
            <a:ext cx="10515600" cy="710322"/>
          </a:xfrm>
        </p:spPr>
        <p:txBody>
          <a:bodyPr anchor="b"/>
          <a:lstStyle>
            <a:lvl1pPr algn="r">
              <a:defRPr sz="30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63731" y="4276590"/>
            <a:ext cx="4048508" cy="990298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4810298" y="1248146"/>
            <a:ext cx="7381701" cy="5609855"/>
          </a:xfrm>
          <a:custGeom>
            <a:avLst/>
            <a:gdLst>
              <a:gd name="connsiteX0" fmla="*/ 585605 w 5536276"/>
              <a:gd name="connsiteY0" fmla="*/ 4478915 h 5609855"/>
              <a:gd name="connsiteX1" fmla="*/ 1172056 w 5536276"/>
              <a:gd name="connsiteY1" fmla="*/ 5065368 h 5609855"/>
              <a:gd name="connsiteX2" fmla="*/ 1215520 w 5536276"/>
              <a:gd name="connsiteY2" fmla="*/ 5234401 h 5609855"/>
              <a:gd name="connsiteX3" fmla="*/ 1293931 w 5536276"/>
              <a:gd name="connsiteY3" fmla="*/ 5457071 h 5609855"/>
              <a:gd name="connsiteX4" fmla="*/ 1360759 w 5536276"/>
              <a:gd name="connsiteY4" fmla="*/ 5609855 h 5609855"/>
              <a:gd name="connsiteX5" fmla="*/ 214245 w 5536276"/>
              <a:gd name="connsiteY5" fmla="*/ 5609855 h 5609855"/>
              <a:gd name="connsiteX6" fmla="*/ 169809 w 5536276"/>
              <a:gd name="connsiteY6" fmla="*/ 5477154 h 5609855"/>
              <a:gd name="connsiteX7" fmla="*/ 87036 w 5536276"/>
              <a:gd name="connsiteY7" fmla="*/ 5142355 h 5609855"/>
              <a:gd name="connsiteX8" fmla="*/ 65205 w 5536276"/>
              <a:gd name="connsiteY8" fmla="*/ 4999315 h 5609855"/>
              <a:gd name="connsiteX9" fmla="*/ 3764422 w 5536276"/>
              <a:gd name="connsiteY9" fmla="*/ 29599 h 5609855"/>
              <a:gd name="connsiteX10" fmla="*/ 4317115 w 5536276"/>
              <a:gd name="connsiteY10" fmla="*/ 582292 h 5609855"/>
              <a:gd name="connsiteX11" fmla="*/ 3791713 w 5536276"/>
              <a:gd name="connsiteY11" fmla="*/ 1107692 h 5609855"/>
              <a:gd name="connsiteX12" fmla="*/ 3636445 w 5536276"/>
              <a:gd name="connsiteY12" fmla="*/ 1131389 h 5609855"/>
              <a:gd name="connsiteX13" fmla="*/ 1071075 w 5536276"/>
              <a:gd name="connsiteY13" fmla="*/ 4278992 h 5609855"/>
              <a:gd name="connsiteX14" fmla="*/ 1073095 w 5536276"/>
              <a:gd name="connsiteY14" fmla="*/ 4319032 h 5609855"/>
              <a:gd name="connsiteX15" fmla="*/ 585604 w 5536276"/>
              <a:gd name="connsiteY15" fmla="*/ 3831541 h 5609855"/>
              <a:gd name="connsiteX16" fmla="*/ 6640 w 5536276"/>
              <a:gd name="connsiteY16" fmla="*/ 4410501 h 5609855"/>
              <a:gd name="connsiteX17" fmla="*/ 0 w 5536276"/>
              <a:gd name="connsiteY17" fmla="*/ 4278992 h 5609855"/>
              <a:gd name="connsiteX18" fmla="*/ 3420586 w 5536276"/>
              <a:gd name="connsiteY18" fmla="*/ 82075 h 5609855"/>
              <a:gd name="connsiteX19" fmla="*/ 4382203 w 5536276"/>
              <a:gd name="connsiteY19" fmla="*/ 0 h 5609855"/>
              <a:gd name="connsiteX20" fmla="*/ 4721962 w 5536276"/>
              <a:gd name="connsiteY20" fmla="*/ 17156 h 5609855"/>
              <a:gd name="connsiteX21" fmla="*/ 5405784 w 5536276"/>
              <a:gd name="connsiteY21" fmla="*/ 143424 h 5609855"/>
              <a:gd name="connsiteX22" fmla="*/ 5536276 w 5536276"/>
              <a:gd name="connsiteY22" fmla="*/ 184442 h 5609855"/>
              <a:gd name="connsiteX23" fmla="*/ 5536276 w 5536276"/>
              <a:gd name="connsiteY23" fmla="*/ 1321628 h 5609855"/>
              <a:gd name="connsiteX24" fmla="*/ 5370168 w 5536276"/>
              <a:gd name="connsiteY24" fmla="*/ 1254368 h 5609855"/>
              <a:gd name="connsiteX25" fmla="*/ 4612451 w 5536276"/>
              <a:gd name="connsiteY25" fmla="*/ 1082701 h 5609855"/>
              <a:gd name="connsiteX26" fmla="*/ 4471213 w 5536276"/>
              <a:gd name="connsiteY26" fmla="*/ 1075568 h 5609855"/>
              <a:gd name="connsiteX27" fmla="*/ 4964493 w 5536276"/>
              <a:gd name="connsiteY27" fmla="*/ 582290 h 5609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536276" h="5609855">
                <a:moveTo>
                  <a:pt x="585605" y="4478915"/>
                </a:moveTo>
                <a:lnTo>
                  <a:pt x="1172056" y="5065368"/>
                </a:lnTo>
                <a:lnTo>
                  <a:pt x="1215520" y="5234401"/>
                </a:lnTo>
                <a:cubicBezTo>
                  <a:pt x="1238988" y="5309855"/>
                  <a:pt x="1265163" y="5384116"/>
                  <a:pt x="1293931" y="5457071"/>
                </a:cubicBezTo>
                <a:lnTo>
                  <a:pt x="1360759" y="5609855"/>
                </a:lnTo>
                <a:lnTo>
                  <a:pt x="214245" y="5609855"/>
                </a:lnTo>
                <a:lnTo>
                  <a:pt x="169809" y="5477154"/>
                </a:lnTo>
                <a:cubicBezTo>
                  <a:pt x="137874" y="5367312"/>
                  <a:pt x="110219" y="5255648"/>
                  <a:pt x="87036" y="5142355"/>
                </a:cubicBezTo>
                <a:lnTo>
                  <a:pt x="65205" y="4999315"/>
                </a:lnTo>
                <a:close/>
                <a:moveTo>
                  <a:pt x="3764422" y="29599"/>
                </a:moveTo>
                <a:lnTo>
                  <a:pt x="4317115" y="582292"/>
                </a:lnTo>
                <a:lnTo>
                  <a:pt x="3791713" y="1107692"/>
                </a:lnTo>
                <a:lnTo>
                  <a:pt x="3636445" y="1131389"/>
                </a:lnTo>
                <a:cubicBezTo>
                  <a:pt x="2172391" y="1430978"/>
                  <a:pt x="1071075" y="2726372"/>
                  <a:pt x="1071075" y="4278992"/>
                </a:cubicBezTo>
                <a:lnTo>
                  <a:pt x="1073095" y="4319032"/>
                </a:lnTo>
                <a:lnTo>
                  <a:pt x="585604" y="3831541"/>
                </a:lnTo>
                <a:lnTo>
                  <a:pt x="6640" y="4410501"/>
                </a:lnTo>
                <a:lnTo>
                  <a:pt x="0" y="4278992"/>
                </a:lnTo>
                <a:cubicBezTo>
                  <a:pt x="0" y="2208775"/>
                  <a:pt x="1468461" y="481538"/>
                  <a:pt x="3420586" y="82075"/>
                </a:cubicBezTo>
                <a:close/>
                <a:moveTo>
                  <a:pt x="4382203" y="0"/>
                </a:moveTo>
                <a:lnTo>
                  <a:pt x="4721962" y="17156"/>
                </a:lnTo>
                <a:cubicBezTo>
                  <a:pt x="4955985" y="40922"/>
                  <a:pt x="5184439" y="83525"/>
                  <a:pt x="5405784" y="143424"/>
                </a:cubicBezTo>
                <a:lnTo>
                  <a:pt x="5536276" y="184442"/>
                </a:lnTo>
                <a:lnTo>
                  <a:pt x="5536276" y="1321628"/>
                </a:lnTo>
                <a:lnTo>
                  <a:pt x="5370168" y="1254368"/>
                </a:lnTo>
                <a:cubicBezTo>
                  <a:pt x="5129591" y="1167959"/>
                  <a:pt x="4875719" y="1109438"/>
                  <a:pt x="4612451" y="1082701"/>
                </a:cubicBezTo>
                <a:lnTo>
                  <a:pt x="4471213" y="1075568"/>
                </a:lnTo>
                <a:lnTo>
                  <a:pt x="4964493" y="582290"/>
                </a:lnTo>
                <a:close/>
              </a:path>
            </a:pathLst>
          </a:custGeom>
          <a:solidFill>
            <a:srgbClr val="FFFFFF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8367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10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33" name="Freeform 3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4053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63211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73353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1" name="Freeform 10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239594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2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79603"/>
            <a:ext cx="5157787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31915"/>
            <a:ext cx="5157787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79603"/>
            <a:ext cx="5183188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31915"/>
            <a:ext cx="5183188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795444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2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79603"/>
            <a:ext cx="5157787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31915"/>
            <a:ext cx="5157787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79603"/>
            <a:ext cx="5183188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31915"/>
            <a:ext cx="5183188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555752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2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79603"/>
            <a:ext cx="5157787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31915"/>
            <a:ext cx="5157787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79603"/>
            <a:ext cx="5183188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31915"/>
            <a:ext cx="5183188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124532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2"/>
            <a:ext cx="12192000" cy="13054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/>
          <p:cNvSpPr/>
          <p:nvPr userDrawn="1"/>
        </p:nvSpPr>
        <p:spPr>
          <a:xfrm>
            <a:off x="0" y="6176967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73281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379603"/>
            <a:ext cx="5157787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31915"/>
            <a:ext cx="5157787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379603"/>
            <a:ext cx="5183188" cy="953311"/>
          </a:xfrm>
        </p:spPr>
        <p:txBody>
          <a:bodyPr anchor="b"/>
          <a:lstStyle>
            <a:lvl1pPr marL="0" indent="0">
              <a:buNone/>
              <a:defRPr sz="2250" b="1" cap="none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431915"/>
            <a:ext cx="5183188" cy="37577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23817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827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831639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27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467901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42593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14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071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96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73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11628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89109"/>
            <a:ext cx="5029200" cy="16682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22962"/>
            <a:ext cx="6172200" cy="45460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115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11628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89109"/>
            <a:ext cx="5029200" cy="16682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22962"/>
            <a:ext cx="6172200" cy="45460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180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11628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89109"/>
            <a:ext cx="5029200" cy="166829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22962"/>
            <a:ext cx="6172200" cy="45460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85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511628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389109"/>
            <a:ext cx="5029200" cy="16682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322962"/>
            <a:ext cx="6172200" cy="454602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FB098-67E6-4440-BABD-CE213D5A2BB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8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251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79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78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7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image" Target="../media/image2.emf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729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12192000" cy="13054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/>
          <p:cNvSpPr/>
          <p:nvPr userDrawn="1"/>
        </p:nvSpPr>
        <p:spPr>
          <a:xfrm>
            <a:off x="0" y="6176966"/>
            <a:ext cx="12192000" cy="681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7288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18557"/>
            <a:ext cx="10515600" cy="46584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33148" y="647133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609496" y="6471332"/>
            <a:ext cx="64246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94FB098-67E6-4440-BABD-CE213D5A2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31" y="6433462"/>
            <a:ext cx="1223069" cy="321056"/>
          </a:xfrm>
          <a:prstGeom prst="rect">
            <a:avLst/>
          </a:prstGeom>
        </p:spPr>
      </p:pic>
      <p:sp>
        <p:nvSpPr>
          <p:cNvPr id="13" name="Freeform 12"/>
          <p:cNvSpPr/>
          <p:nvPr userDrawn="1"/>
        </p:nvSpPr>
        <p:spPr>
          <a:xfrm>
            <a:off x="9438731" y="145095"/>
            <a:ext cx="2753271" cy="1160319"/>
          </a:xfrm>
          <a:custGeom>
            <a:avLst/>
            <a:gdLst>
              <a:gd name="connsiteX0" fmla="*/ 1175707 w 2064953"/>
              <a:gd name="connsiteY0" fmla="*/ 9362 h 1160319"/>
              <a:gd name="connsiteX1" fmla="*/ 1350515 w 2064953"/>
              <a:gd name="connsiteY1" fmla="*/ 184170 h 1160319"/>
              <a:gd name="connsiteX2" fmla="*/ 1184338 w 2064953"/>
              <a:gd name="connsiteY2" fmla="*/ 350346 h 1160319"/>
              <a:gd name="connsiteX3" fmla="*/ 1135230 w 2064953"/>
              <a:gd name="connsiteY3" fmla="*/ 357841 h 1160319"/>
              <a:gd name="connsiteX4" fmla="*/ 385504 w 2064953"/>
              <a:gd name="connsiteY4" fmla="*/ 1003981 h 1160319"/>
              <a:gd name="connsiteX5" fmla="*/ 343274 w 2064953"/>
              <a:gd name="connsiteY5" fmla="*/ 1160319 h 1160319"/>
              <a:gd name="connsiteX6" fmla="*/ 0 w 2064953"/>
              <a:gd name="connsiteY6" fmla="*/ 1160319 h 1160319"/>
              <a:gd name="connsiteX7" fmla="*/ 6241 w 2064953"/>
              <a:gd name="connsiteY7" fmla="*/ 1113531 h 1160319"/>
              <a:gd name="connsiteX8" fmla="*/ 1066957 w 2064953"/>
              <a:gd name="connsiteY8" fmla="*/ 25959 h 1160319"/>
              <a:gd name="connsiteX9" fmla="*/ 1371102 w 2064953"/>
              <a:gd name="connsiteY9" fmla="*/ 0 h 1160319"/>
              <a:gd name="connsiteX10" fmla="*/ 1478563 w 2064953"/>
              <a:gd name="connsiteY10" fmla="*/ 5426 h 1160319"/>
              <a:gd name="connsiteX11" fmla="*/ 1897638 w 2064953"/>
              <a:gd name="connsiteY11" fmla="*/ 118122 h 1160319"/>
              <a:gd name="connsiteX12" fmla="*/ 2064953 w 2064953"/>
              <a:gd name="connsiteY12" fmla="*/ 210282 h 1160319"/>
              <a:gd name="connsiteX13" fmla="*/ 2064953 w 2064953"/>
              <a:gd name="connsiteY13" fmla="*/ 645411 h 1160319"/>
              <a:gd name="connsiteX14" fmla="*/ 2023286 w 2064953"/>
              <a:gd name="connsiteY14" fmla="*/ 601181 h 1160319"/>
              <a:gd name="connsiteX15" fmla="*/ 1443926 w 2064953"/>
              <a:gd name="connsiteY15" fmla="*/ 342442 h 1160319"/>
              <a:gd name="connsiteX16" fmla="*/ 1399255 w 2064953"/>
              <a:gd name="connsiteY16" fmla="*/ 340185 h 1160319"/>
              <a:gd name="connsiteX17" fmla="*/ 1555271 w 2064953"/>
              <a:gd name="connsiteY17" fmla="*/ 184169 h 116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064953" h="1160319">
                <a:moveTo>
                  <a:pt x="1175707" y="9362"/>
                </a:moveTo>
                <a:lnTo>
                  <a:pt x="1350515" y="184170"/>
                </a:lnTo>
                <a:lnTo>
                  <a:pt x="1184338" y="350346"/>
                </a:lnTo>
                <a:lnTo>
                  <a:pt x="1135230" y="357841"/>
                </a:lnTo>
                <a:cubicBezTo>
                  <a:pt x="787936" y="428907"/>
                  <a:pt x="505177" y="677137"/>
                  <a:pt x="385504" y="1003981"/>
                </a:cubicBezTo>
                <a:lnTo>
                  <a:pt x="343274" y="1160319"/>
                </a:lnTo>
                <a:lnTo>
                  <a:pt x="0" y="1160319"/>
                </a:lnTo>
                <a:lnTo>
                  <a:pt x="6241" y="1113531"/>
                </a:lnTo>
                <a:cubicBezTo>
                  <a:pt x="103581" y="568588"/>
                  <a:pt x="526708" y="136510"/>
                  <a:pt x="1066957" y="25959"/>
                </a:cubicBezTo>
                <a:close/>
                <a:moveTo>
                  <a:pt x="1371102" y="0"/>
                </a:moveTo>
                <a:lnTo>
                  <a:pt x="1478563" y="5426"/>
                </a:lnTo>
                <a:cubicBezTo>
                  <a:pt x="1626599" y="20460"/>
                  <a:pt x="1767589" y="59324"/>
                  <a:pt x="1897638" y="118122"/>
                </a:cubicBezTo>
                <a:lnTo>
                  <a:pt x="2064953" y="210282"/>
                </a:lnTo>
                <a:lnTo>
                  <a:pt x="2064953" y="645411"/>
                </a:lnTo>
                <a:lnTo>
                  <a:pt x="2023286" y="601181"/>
                </a:lnTo>
                <a:cubicBezTo>
                  <a:pt x="1866887" y="459032"/>
                  <a:pt x="1665973" y="364992"/>
                  <a:pt x="1443926" y="342442"/>
                </a:cubicBezTo>
                <a:lnTo>
                  <a:pt x="1399255" y="340185"/>
                </a:lnTo>
                <a:lnTo>
                  <a:pt x="1555271" y="184169"/>
                </a:lnTo>
                <a:close/>
              </a:path>
            </a:pathLst>
          </a:cu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77872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SzPct val="60000"/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60000"/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pc.org/climate" TargetMode="External"/><Relationship Id="rId2" Type="http://schemas.openxmlformats.org/officeDocument/2006/relationships/hyperlink" Target="mailto:osterberga@trpc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69427" y="4418034"/>
            <a:ext cx="8453146" cy="1096898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Regional Climate Action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4217" y="6057900"/>
            <a:ext cx="1190625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725BB4-A9D8-4AF4-996B-19212389BAA9}"/>
              </a:ext>
            </a:extLst>
          </p:cNvPr>
          <p:cNvSpPr txBox="1"/>
          <p:nvPr/>
        </p:nvSpPr>
        <p:spPr>
          <a:xfrm>
            <a:off x="8519707" y="5053267"/>
            <a:ext cx="180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An Overview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EA34A9-2C62-415D-93AB-F083CF1B4E2B}"/>
              </a:ext>
            </a:extLst>
          </p:cNvPr>
          <p:cNvSpPr txBox="1"/>
          <p:nvPr/>
        </p:nvSpPr>
        <p:spPr>
          <a:xfrm>
            <a:off x="9116024" y="5501519"/>
            <a:ext cx="18605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September 11, 2019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873937-33A0-4495-AEC1-2E38C3421E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4757" y="1586507"/>
            <a:ext cx="2541744" cy="24719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C39CD3-29DF-4778-B12A-9A485740A1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603" y="1586507"/>
            <a:ext cx="2514605" cy="247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14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Runoff &amp; </a:t>
            </a:r>
            <a:r>
              <a:rPr lang="en-US" sz="40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Streamflows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4649675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Impacts: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Higher flows in the winter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Lower low flows in the summer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61AB4-81E4-4325-9A88-C2BD6DABE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24" y="1617"/>
            <a:ext cx="5056793" cy="68547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2283D8-47C7-414E-82CC-3EC1FD18C9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860" y="0"/>
            <a:ext cx="5068357" cy="68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Stream Temperatures</a:t>
            </a:r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DC9D98-99E1-4608-83B7-CF7BB95095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22" y="0"/>
            <a:ext cx="9130903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99506D-24F7-4CF8-9731-DC8F85A87C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921" y="0"/>
            <a:ext cx="9130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3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0815" y="300392"/>
            <a:ext cx="8596668" cy="882316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</a:t>
            </a:r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Climate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79" y="1589988"/>
            <a:ext cx="8570549" cy="5601658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Outlook: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Average annual air temperate continues to rise over 21</a:t>
            </a:r>
            <a:r>
              <a:rPr lang="en-US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century</a:t>
            </a:r>
          </a:p>
          <a:p>
            <a:pPr lvl="2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Generally, </a:t>
            </a:r>
            <a:r>
              <a:rPr lang="en-US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warmer, wetter winters 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hotter, drier summers</a:t>
            </a:r>
            <a:br>
              <a:rPr lang="en-US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b="1" dirty="0">
              <a:solidFill>
                <a:schemeClr val="accent6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lvl="1">
              <a:lnSpc>
                <a:spcPct val="110000"/>
              </a:lnSpc>
            </a:pP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Changes anticipated to </a:t>
            </a:r>
            <a:r>
              <a:rPr lang="en-US" sz="21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worsen hazards </a:t>
            </a: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(droughts, floods, landslides, wildfires) and </a:t>
            </a:r>
            <a:r>
              <a:rPr lang="en-US" sz="21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introduce threats </a:t>
            </a:r>
            <a:r>
              <a:rPr lang="en-US" sz="2100" dirty="0">
                <a:latin typeface="Calibri Light" panose="020F0302020204030204" pitchFamily="34" charset="0"/>
                <a:cs typeface="Calibri Light" panose="020F0302020204030204" pitchFamily="34" charset="0"/>
              </a:rPr>
              <a:t>(invasive plants and insects, diseases).</a:t>
            </a:r>
            <a:endParaRPr lang="en-US" sz="21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chemeClr val="accent6"/>
                </a:solidFill>
              </a:rPr>
              <a:t>Risks &amp; Impacts: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Shrinking snowpack 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Changes runoff timing and streamflow volume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Changing oceans  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Threatens local fisheries (acidification and temp.)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Rising sea levels  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Exacerbates coastal flooding and erosion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Warmer waters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Threatens water quality for humans, salmon, etc.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Bigger storms  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Damages infrastructure, endangers people &amp; economy</a:t>
            </a:r>
          </a:p>
          <a:p>
            <a:pPr lvl="1"/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Deeper droughts   </a:t>
            </a:r>
            <a:r>
              <a:rPr lang="en-US" sz="2200" b="1" dirty="0">
                <a:solidFill>
                  <a:schemeClr val="accent6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=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  Spurs water shortages, wildfires, crop losses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397" y="2391982"/>
            <a:ext cx="3245707" cy="2136599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397" y="4601518"/>
            <a:ext cx="3248797" cy="2165865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396" y="176732"/>
            <a:ext cx="3245707" cy="2136599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330A352-B65E-470B-806F-76A84B17290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631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623" y="65548"/>
            <a:ext cx="64210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Plan Actions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779" y="1504335"/>
            <a:ext cx="6480744" cy="5757620"/>
          </a:xfrm>
        </p:spPr>
        <p:txBody>
          <a:bodyPr>
            <a:normAutofit/>
          </a:bodyPr>
          <a:lstStyle/>
          <a:p>
            <a:r>
              <a:rPr lang="en-US" sz="2400" dirty="0"/>
              <a:t>Selected </a:t>
            </a:r>
            <a:r>
              <a:rPr lang="en-US" sz="2400" b="1" dirty="0">
                <a:solidFill>
                  <a:srgbClr val="FFC000"/>
                </a:solidFill>
              </a:rPr>
              <a:t>25 priority actions </a:t>
            </a:r>
            <a:r>
              <a:rPr lang="en-US" sz="2400" dirty="0"/>
              <a:t>based on risk</a:t>
            </a:r>
          </a:p>
          <a:p>
            <a:r>
              <a:rPr lang="en-US" sz="2400" dirty="0"/>
              <a:t>Identified a lead, partners, and timeframe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200" b="1" dirty="0">
                <a:solidFill>
                  <a:srgbClr val="FFC000"/>
                </a:solidFill>
              </a:rPr>
              <a:t>Examples:</a:t>
            </a:r>
          </a:p>
          <a:p>
            <a:pPr lvl="1"/>
            <a:r>
              <a:rPr lang="en-US" sz="18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 G-01</a:t>
            </a:r>
            <a:r>
              <a:rPr lang="en-US" sz="1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1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Direct government staff members to develop their technical expertise and skills to prepare for and respond to climate change impacts.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 F-01</a:t>
            </a:r>
            <a:r>
              <a:rPr lang="en-US" sz="1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Evaluate and secure sustained funding to restore and protect riparian vegetation along freshwater and marine shorelines.</a:t>
            </a:r>
          </a:p>
          <a:p>
            <a:pPr marL="457200" lvl="1" indent="0">
              <a:buNone/>
            </a:pPr>
            <a:endParaRPr lang="en-US" sz="1800" dirty="0"/>
          </a:p>
          <a:p>
            <a:pPr lvl="1"/>
            <a:r>
              <a:rPr lang="en-US" sz="1800" b="1" u="sng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 T-05</a:t>
            </a:r>
            <a:r>
              <a:rPr lang="en-US" sz="1800" b="1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1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Map transportation infrastructure that is vulnerable to repeated floods and/or landslides, and designate alternative travel routes for critical transportation corridors when roads must be closed because of natural hazards.</a:t>
            </a:r>
            <a:endParaRPr lang="en-US" sz="18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9F55A-90BF-48AA-8AF7-634C14DDF42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8879" y="341392"/>
            <a:ext cx="4897915" cy="628383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CAP_Logo_print">
            <a:extLst>
              <a:ext uri="{FF2B5EF4-FFF2-40B4-BE49-F238E27FC236}">
                <a16:creationId xmlns:a16="http://schemas.microsoft.com/office/drawing/2014/main" id="{8A0467EB-6B71-45AC-8D8F-67E1CA5530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993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19" y="547194"/>
            <a:ext cx="3366160" cy="664615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Plan Resources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457" y="467321"/>
            <a:ext cx="419200" cy="63543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9CDFC4E-8D04-4D39-84A2-461E356BF2F7}"/>
              </a:ext>
            </a:extLst>
          </p:cNvPr>
          <p:cNvSpPr txBox="1">
            <a:spLocks/>
          </p:cNvSpPr>
          <p:nvPr/>
        </p:nvSpPr>
        <p:spPr>
          <a:xfrm>
            <a:off x="387457" y="1211810"/>
            <a:ext cx="4528492" cy="1354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Created </a:t>
            </a:r>
            <a:r>
              <a:rPr lang="en-US" dirty="0">
                <a:solidFill>
                  <a:schemeClr val="tx2"/>
                </a:solidFill>
              </a:rPr>
              <a:t>Resilience Toolkit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links to TRPC’s Hazards Vulnerability map, climate data, preparedness resources:</a:t>
            </a:r>
          </a:p>
          <a:p>
            <a:pPr lvl="1"/>
            <a:r>
              <a:rPr lang="en-US" u="sng" dirty="0">
                <a:solidFill>
                  <a:schemeClr val="tx2"/>
                </a:solidFill>
              </a:rPr>
              <a:t>www.trpc.org/resiliencetoolkit</a:t>
            </a: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AF045B-CBA3-41F8-A56B-032745E1698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457" y="2674888"/>
            <a:ext cx="6994854" cy="4104771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43B521-2BE5-4B0E-B6C4-222A3A53893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9250" y="1172050"/>
            <a:ext cx="5970223" cy="4356151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9842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967F-3BBD-440C-B59E-A14039AF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200" dirty="0">
                <a:solidFill>
                  <a:schemeClr val="tx1">
                    <a:lumMod val="95000"/>
                  </a:schemeClr>
                </a:solidFill>
              </a:rPr>
              <a:t>Mitigation</a:t>
            </a: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600" dirty="0">
                <a:solidFill>
                  <a:srgbClr val="FFC305"/>
                </a:solidFill>
              </a:rPr>
              <a:t>addresses the cause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12B51-D758-4903-A174-9FC80A48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Mitigating the effects of climate change by reducing human output of heat trapping gases into the atmosphere</a:t>
            </a:r>
          </a:p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Actions that include: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Reducing the sources of these gases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Reducing demand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Enhancing the sinks or sequestration that store these gases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The goal is to avoid significant human disruptions to the climate system to stabilize greenhouse gas levels in a timeframe sufficient to allow ecosystems to adapt naturally to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254914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A91-5ED0-46AF-90F6-F4BD72B5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283" y="100888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Adopted Emissions Targets</a:t>
            </a:r>
            <a:b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Thurston County, Lacey, Olympia &amp; Tumwater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541E-AAFE-49B0-98DD-0FE69AB3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67" y="1614417"/>
            <a:ext cx="4032376" cy="4282181"/>
          </a:xfrm>
        </p:spPr>
        <p:txBody>
          <a:bodyPr>
            <a:normAutofit fontScale="55000" lnSpcReduction="20000"/>
          </a:bodyPr>
          <a:lstStyle/>
          <a:p>
            <a:r>
              <a:rPr lang="en-US" sz="3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Reduction Targets:</a:t>
            </a:r>
          </a:p>
          <a:p>
            <a:pPr lvl="1">
              <a:lnSpc>
                <a:spcPct val="120000"/>
              </a:lnSpc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Reduce communitywide emissions                                                        45% below 2015 levels by 2030 and                                                             85% below 2015 levels by 2050.</a:t>
            </a:r>
          </a:p>
          <a:p>
            <a:pPr>
              <a:lnSpc>
                <a:spcPct val="120000"/>
              </a:lnSpc>
            </a:pPr>
            <a:endParaRPr lang="en-US" sz="2200" b="1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3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2015 Baseline:</a:t>
            </a:r>
          </a:p>
          <a:p>
            <a:pPr lvl="1">
              <a:lnSpc>
                <a:spcPct val="120000"/>
              </a:lnSpc>
            </a:pPr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2015 inventory of countywide emissions  ~2.84 million MTCO</a:t>
            </a:r>
            <a:r>
              <a:rPr lang="en-US" sz="2900" baseline="-25000" dirty="0"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 equivalent </a:t>
            </a:r>
          </a:p>
          <a:p>
            <a:pPr lvl="1">
              <a:lnSpc>
                <a:spcPct val="120000"/>
              </a:lnSpc>
            </a:pPr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Incorporates real energy, solid waste, agricultural, and transportation data from PSE, TRPC, and other sources.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85473-842D-4877-8F62-A1BD6D3D001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" y="116636"/>
            <a:ext cx="1307592" cy="1289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0220B6-26FD-4B01-B19B-6DCBA752F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08" y="1401765"/>
            <a:ext cx="6876302" cy="535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4B2D4-3A1D-4384-A91E-8F725FA0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916" y="188482"/>
            <a:ext cx="7575561" cy="13208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Source of Emissions (2016)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for Thurston County, Lacey, Olympia, &amp; Tumwater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1600" i="1" dirty="0">
                <a:solidFill>
                  <a:schemeClr val="tx1"/>
                </a:solidFill>
              </a:rPr>
              <a:t>From Thurston Climate Action Team, August 2018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CB225-91DE-4853-9F22-B4342506FA6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8482"/>
            <a:ext cx="1307592" cy="12893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6E87EA-DA02-4F50-B561-51200E13D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629" y="1643169"/>
            <a:ext cx="8519652" cy="521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60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6FA91-5ED0-46AF-90F6-F4BD72B5A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283" y="100888"/>
            <a:ext cx="8596668" cy="13208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tx2"/>
                </a:solidFill>
              </a:rPr>
              <a:t>Thurston Climate Mitigation Plan</a:t>
            </a: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7541E-AAFE-49B0-98DD-0FE69AB3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967" y="1930400"/>
            <a:ext cx="6178055" cy="396619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tx2"/>
                </a:solidFill>
              </a:rPr>
              <a:t>Transportation Strategies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Take our survey!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/>
              <a:t>Public transit, bike, walking, carpool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Invest in efficiency upgrades and renewable energy sources</a:t>
            </a:r>
          </a:p>
          <a:p>
            <a:pPr marL="742950" lvl="1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Electric and high efficiency vehicles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85473-842D-4877-8F62-A1BD6D3D001E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5" y="116636"/>
            <a:ext cx="1307592" cy="1289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65BC2-9D03-469D-ADD3-288D591C2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022" y="1801837"/>
            <a:ext cx="5875978" cy="451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925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967F-3BBD-440C-B59E-A14039AF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200" dirty="0">
                <a:solidFill>
                  <a:schemeClr val="tx1">
                    <a:lumMod val="95000"/>
                  </a:schemeClr>
                </a:solidFill>
              </a:rPr>
              <a:t>Thank you!</a:t>
            </a:r>
            <a:br>
              <a:rPr lang="en-US" sz="4200" dirty="0">
                <a:solidFill>
                  <a:schemeClr val="tx1">
                    <a:lumMod val="95000"/>
                  </a:schemeClr>
                </a:solidFill>
              </a:rPr>
            </a:br>
            <a:br>
              <a:rPr lang="en-US" sz="42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4200" dirty="0">
                <a:solidFill>
                  <a:schemeClr val="tx1">
                    <a:lumMod val="95000"/>
                  </a:schemeClr>
                </a:solidFill>
              </a:rPr>
              <a:t>Contact</a:t>
            </a:r>
            <a:br>
              <a:rPr lang="en-US" sz="4200" dirty="0">
                <a:solidFill>
                  <a:schemeClr val="tx1">
                    <a:lumMod val="95000"/>
                  </a:schemeClr>
                </a:solidFill>
              </a:rPr>
            </a:br>
            <a:endParaRPr lang="en-US" sz="3600" dirty="0">
              <a:solidFill>
                <a:srgbClr val="FFC305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12B51-D758-4903-A174-9FC80A48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Allison Osterberg, Senior Planner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Thurston Regional Planning Council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360.956.7575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hlinkClick r:id="rId2"/>
              </a:rPr>
              <a:t>osterberga@trpc.org</a:t>
            </a:r>
            <a:endParaRPr lang="en-US" sz="20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  <a:hlinkClick r:id="rId3"/>
              </a:rPr>
              <a:t>www.trpc.org/climate</a:t>
            </a: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2172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76" y="376270"/>
            <a:ext cx="7216706" cy="85008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Thurston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143" y="1350425"/>
            <a:ext cx="4682941" cy="516152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3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 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r>
              <a:rPr lang="en-US" sz="33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3300" dirty="0"/>
              <a:t>Priority Goals, including: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Protect and improve water quality, including groundwater, rivers, streams, lakes and Puget Sound.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Ensure that the region’s water supply sustains people in perpetuity while protecting the environment.</a:t>
            </a:r>
          </a:p>
          <a:p>
            <a:pPr marL="0" indent="0">
              <a:buNone/>
            </a:pPr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Move toward a carbon-neutral community.</a:t>
            </a:r>
          </a:p>
          <a:p>
            <a:pPr marL="457200" lvl="1" indent="0">
              <a:buNone/>
            </a:pP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First Action Step:                                 </a:t>
            </a:r>
            <a:r>
              <a:rPr lang="en-US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Find resources for climate action planning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2" y="2517911"/>
            <a:ext cx="670561" cy="670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2" y="3776838"/>
            <a:ext cx="670561" cy="6705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82" y="4926561"/>
            <a:ext cx="670561" cy="670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959" y="1729365"/>
            <a:ext cx="5916233" cy="4571634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0743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2967F-3BBD-440C-B59E-A14039AF7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786"/>
            <a:ext cx="3473851" cy="4626428"/>
          </a:xfrm>
          <a:effectLst/>
        </p:spPr>
        <p:txBody>
          <a:bodyPr anchor="ctr">
            <a:normAutofit/>
          </a:bodyPr>
          <a:lstStyle/>
          <a:p>
            <a:pPr algn="r"/>
            <a:r>
              <a:rPr lang="en-US" sz="4200" dirty="0">
                <a:solidFill>
                  <a:schemeClr val="tx1">
                    <a:lumMod val="95000"/>
                  </a:schemeClr>
                </a:solidFill>
              </a:rPr>
              <a:t>Adaptation</a:t>
            </a:r>
            <a:r>
              <a:rPr lang="en-US" sz="40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3600" dirty="0">
                <a:solidFill>
                  <a:srgbClr val="FFC305"/>
                </a:solidFill>
              </a:rPr>
              <a:t>addresses the impacts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12B51-D758-4903-A174-9FC80A48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6543" y="1115786"/>
            <a:ext cx="5713790" cy="462642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tx1">
                    <a:lumMod val="95000"/>
                  </a:schemeClr>
                </a:solidFill>
              </a:rPr>
              <a:t>Adjusting to actual or expected future climate and  changing conditions</a:t>
            </a:r>
          </a:p>
          <a:p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Actions that include: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Avoiding Hazards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Reducing vulnerability</a:t>
            </a:r>
          </a:p>
          <a:p>
            <a:pPr lvl="1"/>
            <a:r>
              <a:rPr lang="en-US" sz="2000" dirty="0">
                <a:solidFill>
                  <a:schemeClr val="tx1">
                    <a:lumMod val="9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Increasing community strength and resilience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95000"/>
                  </a:schemeClr>
                </a:solidFill>
              </a:rPr>
              <a:t>How much we need to adapt will be determined by how our emissions continue and how exactly our climate responds to those emissions</a:t>
            </a:r>
          </a:p>
        </p:txBody>
      </p:sp>
    </p:spTree>
    <p:extLst>
      <p:ext uri="{BB962C8B-B14F-4D97-AF65-F5344CB8AC3E}">
        <p14:creationId xmlns:p14="http://schemas.microsoft.com/office/powerpoint/2010/main" val="340421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4649675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Purpose: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Develop plan to help the region  prepare for and cope with climate impacts (“adaptation”)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Project Area: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South Puget Sound watersheds in Thurston County, WA</a:t>
            </a:r>
            <a:endParaRPr lang="en-US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Plan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Science Summary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Vulnerability Assessment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Action Plan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E76388-4E61-4A9C-B0C4-15E93DAA90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99" y="1525956"/>
            <a:ext cx="6947205" cy="5210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1473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B3FE1F-465D-4ECC-963E-411A6B9D0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07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F5F78A-2E17-423D-8913-F994DD01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0B6861D-6E5B-4542-9501-8AE93B20D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711954"/>
            <a:ext cx="10905066" cy="54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5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Warmer Summers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6183599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Impacts: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Avg summer temperature +5 to 10 degrees by 2080s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Avg August high temp</a:t>
            </a:r>
          </a:p>
          <a:p>
            <a:pPr lvl="2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88 degrees today</a:t>
            </a:r>
          </a:p>
          <a:p>
            <a:pPr lvl="2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98 degrees 2080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61AB4-81E4-4325-9A88-C2BD6DABE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42" y="0"/>
            <a:ext cx="506835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38E12-E6DC-4B6F-B86E-CB9A144E77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42" y="0"/>
            <a:ext cx="505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Warmer Winters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5802599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Impacts: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Avg winter temperature +4 to 9 degrees by 2080s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Shorter snow season; </a:t>
            </a:r>
            <a:b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Deschutes is already a rain-dominant system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61AB4-81E4-4325-9A88-C2BD6DABE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42" y="1617"/>
            <a:ext cx="5068358" cy="685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87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Deeper Drought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4649675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Impacts: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/>
              <a:t>-22% summer precipitation</a:t>
            </a:r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F6B23C-7A76-4B08-A2F4-0982F0A31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26" y="0"/>
            <a:ext cx="505241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EF94C-809F-4FDD-823F-AD5BC39C08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26" y="0"/>
            <a:ext cx="505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77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A2C8F-6B49-4306-B1EA-4D8389A8F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398818"/>
            <a:ext cx="8596668" cy="88125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Intense Precipitation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401" y="1149292"/>
            <a:ext cx="4649675" cy="570870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Impacts: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Up to an additional foot of rain in the winter</a:t>
            </a:r>
          </a:p>
          <a:p>
            <a:pPr lvl="1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~ 5 more days per year of most intense precipitation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TCAP_Logo_print">
            <a:extLst>
              <a:ext uri="{FF2B5EF4-FFF2-40B4-BE49-F238E27FC236}">
                <a16:creationId xmlns:a16="http://schemas.microsoft.com/office/drawing/2014/main" id="{A923ACB4-4D37-497B-98EB-5EA31137921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779" y="96752"/>
            <a:ext cx="1304060" cy="128959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761AB4-81E4-4325-9A88-C2BD6DABE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424" y="1617"/>
            <a:ext cx="5056793" cy="6854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D216-0712-4586-954A-8703731B7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8138" y="0"/>
            <a:ext cx="529936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760E99-4293-4964-A59B-947FB5B58D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86" y="3800103"/>
            <a:ext cx="3823855" cy="28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2_Office Theme">
  <a:themeElements>
    <a:clrScheme name="CascadiaPPTColors_2017">
      <a:dk1>
        <a:sysClr val="windowText" lastClr="000000"/>
      </a:dk1>
      <a:lt1>
        <a:sysClr val="window" lastClr="FFFFFF"/>
      </a:lt1>
      <a:dk2>
        <a:srgbClr val="465046"/>
      </a:dk2>
      <a:lt2>
        <a:srgbClr val="CBCB82"/>
      </a:lt2>
      <a:accent1>
        <a:srgbClr val="A09078"/>
      </a:accent1>
      <a:accent2>
        <a:srgbClr val="5F9669"/>
      </a:accent2>
      <a:accent3>
        <a:srgbClr val="1597AB"/>
      </a:accent3>
      <a:accent4>
        <a:srgbClr val="F0B828"/>
      </a:accent4>
      <a:accent5>
        <a:srgbClr val="354935"/>
      </a:accent5>
      <a:accent6>
        <a:srgbClr val="A05E28"/>
      </a:accent6>
      <a:hlink>
        <a:srgbClr val="000000"/>
      </a:hlink>
      <a:folHlink>
        <a:srgbClr val="000000"/>
      </a:folHlink>
    </a:clrScheme>
    <a:fontScheme name="Cascadia_Brand_20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cadia2017_Standard" id="{3D492CCB-28CE-44BB-A20C-8F95A2951C28}" vid="{4AD83B7E-6635-46B1-B82B-3912431BE30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0B6B0283BBD1498CCAC7CCBB9AA232" ma:contentTypeVersion="2" ma:contentTypeDescription="Create a new document." ma:contentTypeScope="" ma:versionID="514626848a2fc2496561db7bac896ac1">
  <xsd:schema xmlns:xsd="http://www.w3.org/2001/XMLSchema" xmlns:xs="http://www.w3.org/2001/XMLSchema" xmlns:p="http://schemas.microsoft.com/office/2006/metadata/properties" xmlns:ns2="782c25f0-dc07-4dc8-ac2e-57e83581fa9a" targetNamespace="http://schemas.microsoft.com/office/2006/metadata/properties" ma:root="true" ma:fieldsID="6774d509568f1316d3e0e35acccbbf42" ns2:_="">
    <xsd:import namespace="782c25f0-dc07-4dc8-ac2e-57e83581fa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c25f0-dc07-4dc8-ac2e-57e83581fa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A1CFB4F-4A35-4FC2-832D-758009F8E6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B38A9E-EF48-4B5D-85FD-F3F56B53D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2c25f0-dc07-4dc8-ac2e-57e83581fa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4FAC8DE-F1D1-4F46-BBB5-361410805FD7}">
  <ds:schemaRefs>
    <ds:schemaRef ds:uri="http://purl.org/dc/elements/1.1/"/>
    <ds:schemaRef ds:uri="http://schemas.microsoft.com/office/2006/documentManagement/types"/>
    <ds:schemaRef ds:uri="782c25f0-dc07-4dc8-ac2e-57e83581fa9a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659</Words>
  <Application>Microsoft Office PowerPoint</Application>
  <PresentationFormat>Widescreen</PresentationFormat>
  <Paragraphs>128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Corbel</vt:lpstr>
      <vt:lpstr>Wingdings</vt:lpstr>
      <vt:lpstr>Arial</vt:lpstr>
      <vt:lpstr>Wingdings 3</vt:lpstr>
      <vt:lpstr>Segoe UI</vt:lpstr>
      <vt:lpstr>Calibri</vt:lpstr>
      <vt:lpstr>Calibri Light</vt:lpstr>
      <vt:lpstr>Depth</vt:lpstr>
      <vt:lpstr>2_Office Theme</vt:lpstr>
      <vt:lpstr>PowerPoint Presentation</vt:lpstr>
      <vt:lpstr>Sustainable Thurston </vt:lpstr>
      <vt:lpstr>Adaptation addresses the impacts</vt:lpstr>
      <vt:lpstr>Overview</vt:lpstr>
      <vt:lpstr>PowerPoint Presentation</vt:lpstr>
      <vt:lpstr>Warmer Summers</vt:lpstr>
      <vt:lpstr>Warmer Winters</vt:lpstr>
      <vt:lpstr>Deeper Drought</vt:lpstr>
      <vt:lpstr>Intense Precipitation</vt:lpstr>
      <vt:lpstr>Runoff &amp; Streamflows</vt:lpstr>
      <vt:lpstr>Stream Temperatures</vt:lpstr>
      <vt:lpstr>   Climate Impacts</vt:lpstr>
      <vt:lpstr>Plan Actions</vt:lpstr>
      <vt:lpstr>   Plan Resources</vt:lpstr>
      <vt:lpstr>Mitigation addresses the cause</vt:lpstr>
      <vt:lpstr>Adopted Emissions Targets Thurston County, Lacey, Olympia &amp; Tumwater</vt:lpstr>
      <vt:lpstr>Source of Emissions (2016)  for Thurston County, Lacey, Olympia, &amp; Tumwater From Thurston Climate Action Team, August 2018</vt:lpstr>
      <vt:lpstr>Thurston Climate Mitigation Plan</vt:lpstr>
      <vt:lpstr>Thank you!  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Allison Osterberg</dc:creator>
  <cp:lastModifiedBy>Allison Osterberg</cp:lastModifiedBy>
  <cp:revision>14</cp:revision>
  <dcterms:created xsi:type="dcterms:W3CDTF">2019-09-11T18:23:58Z</dcterms:created>
  <dcterms:modified xsi:type="dcterms:W3CDTF">2019-09-11T21:59:27Z</dcterms:modified>
</cp:coreProperties>
</file>