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97" r:id="rId3"/>
    <p:sldId id="360" r:id="rId4"/>
    <p:sldId id="301" r:id="rId5"/>
    <p:sldId id="299" r:id="rId6"/>
    <p:sldId id="300" r:id="rId7"/>
    <p:sldId id="367" r:id="rId8"/>
    <p:sldId id="379" r:id="rId9"/>
    <p:sldId id="368" r:id="rId10"/>
    <p:sldId id="369" r:id="rId11"/>
    <p:sldId id="370" r:id="rId12"/>
    <p:sldId id="371" r:id="rId13"/>
    <p:sldId id="372" r:id="rId14"/>
    <p:sldId id="393" r:id="rId15"/>
    <p:sldId id="374" r:id="rId16"/>
    <p:sldId id="376" r:id="rId17"/>
    <p:sldId id="375" r:id="rId18"/>
    <p:sldId id="378" r:id="rId19"/>
    <p:sldId id="380" r:id="rId20"/>
    <p:sldId id="381" r:id="rId21"/>
    <p:sldId id="382" r:id="rId22"/>
    <p:sldId id="383" r:id="rId23"/>
    <p:sldId id="384" r:id="rId24"/>
    <p:sldId id="392" r:id="rId25"/>
    <p:sldId id="385" r:id="rId26"/>
    <p:sldId id="386" r:id="rId27"/>
    <p:sldId id="387" r:id="rId28"/>
    <p:sldId id="388" r:id="rId29"/>
    <p:sldId id="389" r:id="rId30"/>
    <p:sldId id="390" r:id="rId31"/>
    <p:sldId id="321" r:id="rId32"/>
    <p:sldId id="391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0418" autoAdjust="0"/>
  </p:normalViewPr>
  <p:slideViewPr>
    <p:cSldViewPr>
      <p:cViewPr>
        <p:scale>
          <a:sx n="90" d="100"/>
          <a:sy n="90" d="100"/>
        </p:scale>
        <p:origin x="1248" y="-3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918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27B6D6-8A95-448A-A659-C8C870F4048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A88995-C4AD-49C2-AF2E-4345EE242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43F13-5638-4578-97B8-354CA3BCFE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Climate</a:t>
            </a:r>
            <a:r>
              <a:rPr lang="en-US" baseline="0" dirty="0" smtClean="0"/>
              <a:t> Impacts Group model. </a:t>
            </a:r>
          </a:p>
          <a:p>
            <a:pPr defTabSz="931774">
              <a:spcBef>
                <a:spcPct val="0"/>
              </a:spcBef>
            </a:pPr>
            <a:r>
              <a:rPr lang="en-US" baseline="0" dirty="0" smtClean="0"/>
              <a:t>41 years out- 1-2” increase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3994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Climate</a:t>
            </a:r>
            <a:r>
              <a:rPr lang="en-US" baseline="0" dirty="0" smtClean="0"/>
              <a:t> Impacts Group model. </a:t>
            </a:r>
          </a:p>
          <a:p>
            <a:pPr defTabSz="931774">
              <a:spcBef>
                <a:spcPct val="0"/>
              </a:spcBef>
            </a:pPr>
            <a:r>
              <a:rPr lang="en-US" baseline="0" dirty="0" smtClean="0"/>
              <a:t>41 years out- 1-2” increase</a:t>
            </a:r>
          </a:p>
          <a:p>
            <a:pPr defTabSz="931774">
              <a:spcBef>
                <a:spcPct val="0"/>
              </a:spcBef>
            </a:pPr>
            <a:r>
              <a:rPr lang="en-US" baseline="0" dirty="0" smtClean="0"/>
              <a:t>80 years out – 2-4”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339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Slight increasing flows in winter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Slight decreasing flows in </a:t>
            </a:r>
            <a:r>
              <a:rPr lang="en-US" baseline="0" dirty="0" smtClean="0"/>
              <a:t>summer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Winter includes spawning but Goldsborough has low impervious, all spawning above Shelton and over 40% of the stream has access to extensive wetlands. </a:t>
            </a: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Summer is the worry. Must have cool water refugia sites for over summering fish like coho, steelhead and cutthroat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856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FLIR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927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FLIR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835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Sinking 6/10”  every 10 years 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Olympia end of century 5’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325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Sinking 6/10”  every 10 years 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4522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Flew</a:t>
            </a:r>
            <a:r>
              <a:rPr lang="en-US" baseline="0" dirty="0" smtClean="0"/>
              <a:t> LIDAR on Island and Oakland Bay to get detailed elevations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Did multi year studies of tidal gauges. Everything in South Sound is based off of a tidal gauge in Tacoma. If look up SS tides are looking at a model.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Showed off by up to 1’ from reality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Created detailed models for Squaxin Island and Oakland Bay. Less detailed for rest of the Sound.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8905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Mid-level</a:t>
            </a:r>
            <a:r>
              <a:rPr lang="en-US" baseline="0" dirty="0" smtClean="0"/>
              <a:t> scenario based on carbon input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9905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Looked at multiple sites</a:t>
            </a:r>
            <a:r>
              <a:rPr lang="en-US" baseline="0" dirty="0" smtClean="0"/>
              <a:t> throughout Oakland Bay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Everywhere where elevation was appropriate we found salt tolerant species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This shows Twin Rivers which is the mouth of Cranberry and Deer Creeks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In general we found beneficial species from 11’ to 15.5’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649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F309139-00E7-4563-88C6-AECD093F3C27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8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85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986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Possibilities-</a:t>
            </a:r>
            <a:r>
              <a:rPr lang="en-US" baseline="0" dirty="0" smtClean="0"/>
              <a:t> natural sediment recruitment matches to raise the marsh on the lower end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                      “only” need to add about 2’ of sediment to extend marsh out to deeper water. Keeps roughly the same size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1770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Possibilities-</a:t>
            </a:r>
            <a:r>
              <a:rPr lang="en-US" baseline="0" dirty="0" smtClean="0"/>
              <a:t> natural sediment recruitment matches to raise the marsh on the lower end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                      “only” need to add about 2’ of sediment to extend marsh out to deeper water. Keeps roughly the same size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8104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5E920117-0FDF-4A65-8F1F-52C920BA7F7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dirty="0">
                <a:latin typeface="Arial" panose="020B0604020202020204" pitchFamily="34" charset="0"/>
              </a:rPr>
              <a:t>When talking ocean acidification are really talking carbon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Not new predicted long ago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Thought oceans would absorb 4/5 so no short problem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Keeling predicted ocean acidity would increase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Only studied in depth since 2003</a:t>
            </a:r>
          </a:p>
        </p:txBody>
      </p:sp>
    </p:spTree>
    <p:extLst>
      <p:ext uri="{BB962C8B-B14F-4D97-AF65-F5344CB8AC3E}">
        <p14:creationId xmlns:p14="http://schemas.microsoft.com/office/powerpoint/2010/main" val="3273772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1489DED2-4D99-4218-83EE-76B2DDCE7DB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-</a:t>
            </a:r>
            <a:r>
              <a:rPr lang="en-US" altLang="en-US" sz="1400" dirty="0">
                <a:latin typeface="Arial" panose="020B0604020202020204" pitchFamily="34" charset="0"/>
              </a:rPr>
              <a:t>Have had far higher pH and CO2 in the past but was millions of years ago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81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524E8E5-DBC6-43FD-B364-70B7A2D8092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dirty="0">
                <a:latin typeface="Arial" panose="020B0604020202020204" pitchFamily="34" charset="0"/>
              </a:rPr>
              <a:t>The water that is upwelling is 30-50 years old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1400" dirty="0">
                <a:latin typeface="Arial" panose="020B0604020202020204" pitchFamily="34" charset="0"/>
              </a:rPr>
              <a:t>Most of the acidification dealing with now is from 1970!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1400" dirty="0">
                <a:latin typeface="Arial" panose="020B0604020202020204" pitchFamily="34" charset="0"/>
              </a:rPr>
              <a:t>This is an experiment we as a society have chosen to do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1400" dirty="0">
                <a:latin typeface="Arial" panose="020B0604020202020204" pitchFamily="34" charset="0"/>
              </a:rPr>
              <a:t>Changes on atmospheric carbon would be for the benefit of our children and grand children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1400" dirty="0">
                <a:latin typeface="Arial" panose="020B0604020202020204" pitchFamily="34" charset="0"/>
              </a:rPr>
              <a:t>Up to 50% of acidification is upwelled water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32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1BB37AB-0B41-49E5-99D6-25F6E93ADA1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>
                <a:latin typeface="Arial" panose="020B0604020202020204" pitchFamily="34" charset="0"/>
              </a:rPr>
              <a:t>We can have an immediate effect on local inputs that effect acidification</a:t>
            </a:r>
          </a:p>
          <a:p>
            <a:endParaRPr lang="en-US" altLang="en-US" sz="1400">
              <a:latin typeface="Arial" panose="020B0604020202020204" pitchFamily="34" charset="0"/>
            </a:endParaRPr>
          </a:p>
          <a:p>
            <a:r>
              <a:rPr lang="en-US" altLang="en-US" sz="1400">
                <a:latin typeface="Arial" panose="020B0604020202020204" pitchFamily="34" charset="0"/>
              </a:rPr>
              <a:t>Much of this </a:t>
            </a:r>
          </a:p>
        </p:txBody>
      </p:sp>
    </p:spTree>
    <p:extLst>
      <p:ext uri="{BB962C8B-B14F-4D97-AF65-F5344CB8AC3E}">
        <p14:creationId xmlns:p14="http://schemas.microsoft.com/office/powerpoint/2010/main" val="2345590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1BB37AB-0B41-49E5-99D6-25F6E93ADA19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dirty="0">
                <a:latin typeface="Arial" panose="020B0604020202020204" pitchFamily="34" charset="0"/>
              </a:rPr>
              <a:t>Tribe quantifying the sources of local carbon and therefore acidification</a:t>
            </a:r>
          </a:p>
        </p:txBody>
      </p:sp>
    </p:spTree>
    <p:extLst>
      <p:ext uri="{BB962C8B-B14F-4D97-AF65-F5344CB8AC3E}">
        <p14:creationId xmlns:p14="http://schemas.microsoft.com/office/powerpoint/2010/main" val="1380195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1BB37AB-0B41-49E5-99D6-25F6E93ADA19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dirty="0">
                <a:latin typeface="Arial" panose="020B0604020202020204" pitchFamily="34" charset="0"/>
              </a:rPr>
              <a:t>Salt marsh has the ability to store more carbon faster than any other ecosystem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It’s ability to decrease existing local acidification is not well understood (remember 2003)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Preliminary studies show may only have a small effect</a:t>
            </a:r>
          </a:p>
          <a:p>
            <a:r>
              <a:rPr lang="en-US" altLang="en-US" sz="1400" dirty="0">
                <a:latin typeface="Arial" panose="020B0604020202020204" pitchFamily="34" charset="0"/>
              </a:rPr>
              <a:t>Acidification at current rates or levels does not appear to effect the plants. Being studied. </a:t>
            </a:r>
          </a:p>
        </p:txBody>
      </p:sp>
    </p:spTree>
    <p:extLst>
      <p:ext uri="{BB962C8B-B14F-4D97-AF65-F5344CB8AC3E}">
        <p14:creationId xmlns:p14="http://schemas.microsoft.com/office/powerpoint/2010/main" val="159954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1880’s T-sheets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Restoration but in a different location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B68FF-E535-4496-B2EE-153B73AA27B3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0506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8C613D-F1A6-43F1-A376-73A3C4B789D9}" type="slidenum">
              <a:rPr lang="en-US" smtClean="0">
                <a:solidFill>
                  <a:prstClr val="black"/>
                </a:solidFill>
              </a:rPr>
              <a:pPr eaLnBrk="1" hangingPunct="1"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1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8C613D-F1A6-43F1-A376-73A3C4B789D9}" type="slidenum">
              <a:rPr lang="en-US" smtClean="0">
                <a:solidFill>
                  <a:prstClr val="black"/>
                </a:solidFill>
              </a:rPr>
              <a:pPr eaLnBrk="1" hangingPunct="1"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Existing Harbor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Industrial for over 100 years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Fuel depots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Log rafting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Dredging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Filling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C1FD2B-EAB1-499D-A828-10D0247A6912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189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Remove dikes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Remove bulkheads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Re-create lost saltmarsh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Simpson and Port willing to abandon for eternity over 80% of the harbor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C1FD2B-EAB1-499D-A828-10D0247A6912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606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West</a:t>
            </a:r>
            <a:r>
              <a:rPr lang="en-US" baseline="0" dirty="0" smtClean="0"/>
              <a:t> lobe- 12.2 acres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South lobe- 10.1 acres</a:t>
            </a: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B68FF-E535-4496-B2EE-153B73AA27B3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38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88995-C4AD-49C2-AF2E-4345EE2423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7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789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South Sound</a:t>
            </a:r>
            <a:r>
              <a:rPr lang="en-US" baseline="0" dirty="0" smtClean="0"/>
              <a:t> is sinking as land rebounds from ice age. North South rising at same rate = sea level rise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Climate change is happening and collectively we are not doing anything about it. Emitted as much Co2 in the last 30 years then previous 200. 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As Europe, the Americas and to a lesser extent China have slightly decreased India and parts of Africa are coming online.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defTabSz="931774">
              <a:spcBef>
                <a:spcPct val="0"/>
              </a:spcBef>
            </a:pPr>
            <a:r>
              <a:rPr lang="en-US" dirty="0"/>
              <a:t>If the world doesn’t reduce emissions by 45 percent by 2030, then get almost 3 degree F with catastrophic. That’s in 10 years and the U.S. is currently lowering standards. </a:t>
            </a:r>
          </a:p>
          <a:p>
            <a:pPr defTabSz="931774">
              <a:spcBef>
                <a:spcPct val="0"/>
              </a:spcBef>
            </a:pPr>
            <a:endParaRPr lang="en-US" dirty="0"/>
          </a:p>
          <a:p>
            <a:pPr defTabSz="931774">
              <a:spcBef>
                <a:spcPct val="0"/>
              </a:spcBef>
            </a:pPr>
            <a:r>
              <a:rPr lang="en-US" dirty="0"/>
              <a:t>Answer- don’t quit but can’t depend on others. Look at local resiliency. 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28B3E-B175-4124-8525-3F15E6329A8E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655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9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1D445-F9DB-4F65-9E8B-B02D16C4EB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5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F46EF-CD00-4948-A806-82B20159AD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5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F9DD3-9DFC-449C-9ABB-FEA3C0A046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34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0FACB-F9AC-4370-A438-0DFFC4A4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9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F805-1A11-4FE9-8FFE-20F49F034B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1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B322-599A-4EC7-B108-0E0B1AF2FE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5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FEC3-D339-4511-BEFD-3F91356710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10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4ECB5-8DE6-4C44-9C60-255C606BCA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85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BBE2-1345-443D-ACFE-10192E22AC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10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8C0D-9E10-46B1-98C0-9C0AE1DA26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9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22EE2-14C6-41C6-AA2A-70CAC5BD0A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2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4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7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9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3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0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F15B-83C3-45F3-A759-D53036451FA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FF22-401A-4B99-A1C2-F04968ED7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3426F-21E3-468C-82CA-D62B6A35028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18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0906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Shelton Harbor Restoration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Climate Change Planning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				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3233602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Scott </a:t>
            </a:r>
            <a:r>
              <a:rPr lang="en-US" sz="2400" dirty="0"/>
              <a:t>Steltzner </a:t>
            </a:r>
          </a:p>
          <a:p>
            <a:pPr algn="ctr"/>
            <a:r>
              <a:rPr lang="en-US" sz="2400" dirty="0" smtClean="0"/>
              <a:t>Squaxin Island Tribe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5065065"/>
            <a:ext cx="2514600" cy="13227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5350-46E5-408A-B8EB-9F9A39CFCD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Changing Hydrology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Precipitation to 2060</a:t>
            </a:r>
            <a:br>
              <a:rPr lang="en-US" dirty="0" smtClean="0"/>
            </a:br>
            <a:r>
              <a:rPr lang="en-US" dirty="0" smtClean="0"/>
              <a:t>1”- 2”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8229600" cy="4572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00200" y="2819400"/>
            <a:ext cx="18288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3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Changing Hydrology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Precipitation to 2099</a:t>
            </a:r>
            <a:br>
              <a:rPr lang="en-US" dirty="0" smtClean="0"/>
            </a:br>
            <a:r>
              <a:rPr lang="en-US" dirty="0" smtClean="0"/>
              <a:t>2”- 4”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09799"/>
            <a:ext cx="8229600" cy="4267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00200" y="2895600"/>
            <a:ext cx="18288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Changing Hydrology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Seasons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847617"/>
            <a:ext cx="8229600" cy="1461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By 2069</a:t>
            </a:r>
          </a:p>
          <a:p>
            <a:pPr algn="l"/>
            <a:r>
              <a:rPr lang="en-US" sz="3600" dirty="0" smtClean="0"/>
              <a:t>        Winter &gt; 0.4”		  Summer &lt; 0.4”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39624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1676399"/>
            <a:ext cx="39624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Changing Hydrology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Temperature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76400"/>
            <a:ext cx="8229600" cy="4876800"/>
          </a:xfrm>
          <a:prstGeom prst="rect">
            <a:avLst/>
          </a:prstGeom>
        </p:spPr>
      </p:pic>
      <p:pic>
        <p:nvPicPr>
          <p:cNvPr id="7" name="Picture 12" descr="FLIR Sens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7711" y="3137547"/>
            <a:ext cx="1628378" cy="12923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667674"/>
            <a:ext cx="2504115" cy="1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Changing Hydrology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Temperature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8229600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8229600" cy="4876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752600" y="3962400"/>
            <a:ext cx="1295400" cy="4953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43600" y="3892092"/>
            <a:ext cx="1295400" cy="4953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764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Scenarios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847617"/>
            <a:ext cx="8229600" cy="1461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Current		        2050			   2100</a:t>
            </a:r>
          </a:p>
          <a:p>
            <a:pPr algn="l"/>
            <a:r>
              <a:rPr lang="en-US" sz="3600" dirty="0" smtClean="0"/>
              <a:t>0’ 			        1.53’                      5.31’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" y="2132383"/>
            <a:ext cx="2741579" cy="2470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132383"/>
            <a:ext cx="2743199" cy="2470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132383"/>
            <a:ext cx="2743200" cy="24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Plant Elevations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399"/>
            <a:ext cx="9144000" cy="51816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09600" y="3581400"/>
            <a:ext cx="3048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334000" y="3242148"/>
            <a:ext cx="76200" cy="19431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7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631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Plant Elevations Existing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45469"/>
            <a:ext cx="8610599" cy="34718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086600" y="2514600"/>
            <a:ext cx="457200" cy="9906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52800" y="2394466"/>
            <a:ext cx="609600" cy="71306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2185572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903" y="2025134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High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Plant Elevations 2050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45469"/>
            <a:ext cx="8610599" cy="34718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858000" y="2514600"/>
            <a:ext cx="685800" cy="914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43200" y="2362200"/>
            <a:ext cx="1135703" cy="6096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2185572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903" y="2025134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High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Plant Elevations 2100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45469"/>
            <a:ext cx="8610599" cy="34718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276600" y="2590800"/>
            <a:ext cx="4267200" cy="533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57400" y="2362200"/>
            <a:ext cx="1821504" cy="3048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2185572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903" y="2025134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High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Sea Level Rise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Plant Elevations 2100 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876800"/>
            <a:ext cx="701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45469"/>
            <a:ext cx="8610599" cy="34718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010400" y="2590800"/>
            <a:ext cx="533400" cy="533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57400" y="2362200"/>
            <a:ext cx="1821504" cy="3048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2185572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903" y="2025134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High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24200" y="3124200"/>
            <a:ext cx="3886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10400" y="3124200"/>
            <a:ext cx="685800" cy="685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0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 smtClean="0"/>
              <a:t>Ocean Acidification</a:t>
            </a:r>
            <a:r>
              <a:rPr lang="en-US" sz="4000" dirty="0" smtClean="0">
                <a:latin typeface="Arial" charset="0"/>
              </a:rPr>
              <a:t/>
            </a:r>
            <a:br>
              <a:rPr lang="en-US" sz="4000" dirty="0" smtClean="0">
                <a:latin typeface="Arial" charset="0"/>
              </a:rPr>
            </a:br>
            <a:r>
              <a:rPr lang="en-US" sz="4000" dirty="0" smtClean="0"/>
              <a:t>Carbon Dioxide</a:t>
            </a:r>
            <a:endParaRPr lang="en-US" sz="4000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err="1" smtClean="0"/>
              <a:t>Svante</a:t>
            </a:r>
            <a:r>
              <a:rPr lang="en-US" dirty="0" smtClean="0"/>
              <a:t> Arrhenius- Sweden 1896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temperature increase 2.88 F due to CO2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Oceans would absorb excess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 Charles Keeling- U.S.</a:t>
            </a:r>
          </a:p>
          <a:p>
            <a:pPr lvl="1">
              <a:defRPr/>
            </a:pPr>
            <a:r>
              <a:rPr lang="en-US" dirty="0" smtClean="0"/>
              <a:t>1950’s-CO2 increase</a:t>
            </a:r>
          </a:p>
          <a:p>
            <a:pPr lvl="1">
              <a:defRPr/>
            </a:pPr>
            <a:r>
              <a:rPr lang="en-US" dirty="0" smtClean="0"/>
              <a:t>1970’s- ocean acidification</a:t>
            </a:r>
          </a:p>
        </p:txBody>
      </p:sp>
    </p:spTree>
    <p:extLst>
      <p:ext uri="{BB962C8B-B14F-4D97-AF65-F5344CB8AC3E}">
        <p14:creationId xmlns:p14="http://schemas.microsoft.com/office/powerpoint/2010/main" val="40009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Ocean Acidification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Steady since last ice age ~12,000 </a:t>
            </a:r>
            <a:r>
              <a:rPr lang="en-US" dirty="0" err="1" smtClean="0"/>
              <a:t>yrs</a:t>
            </a: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~1750 has increased 30%</a:t>
            </a:r>
          </a:p>
          <a:p>
            <a:pPr>
              <a:defRPr/>
            </a:pPr>
            <a:r>
              <a:rPr lang="en-US" dirty="0" smtClean="0"/>
              <a:t>Increase fastest in 800,000 years (ice core)</a:t>
            </a:r>
            <a:endParaRPr lang="en-US" dirty="0"/>
          </a:p>
          <a:p>
            <a:pPr>
              <a:defRPr/>
            </a:pPr>
            <a:r>
              <a:rPr lang="en-US" dirty="0" smtClean="0"/>
              <a:t>Increase is fastest in 50 million years (rock)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In ~80 years increase of 100-150%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Ocean Acidification</a:t>
            </a: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en-US" sz="3600" dirty="0" smtClean="0"/>
              <a:t>What </a:t>
            </a:r>
            <a:r>
              <a:rPr lang="en-US" sz="3600" dirty="0"/>
              <a:t>can we do</a:t>
            </a:r>
            <a:r>
              <a:rPr lang="en-US" sz="3600" dirty="0" smtClean="0"/>
              <a:t>? Nothing!</a:t>
            </a:r>
            <a:endParaRPr lang="en-US" sz="3600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36869" name="Picture 2" descr="C:\Documents and Settings\ssteltzner\Desktop\oa_upwel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Ocean Acidification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What can we do? Something!</a:t>
            </a:r>
            <a:endParaRPr lang="en-US" sz="3600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37893" name="Picture 2" descr="C:\Documents and Settings\ssteltzner\Desktop\upl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Ocean Acidification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417638"/>
            <a:ext cx="5924550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Ocean Acidification</a:t>
            </a:r>
            <a:br>
              <a:rPr lang="en-US" dirty="0" smtClean="0"/>
            </a:br>
            <a:r>
              <a:rPr lang="en-US" sz="3600" dirty="0" smtClean="0"/>
              <a:t>Blue Carbon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Store 10X the amount of forests</a:t>
            </a:r>
          </a:p>
          <a:p>
            <a:pPr>
              <a:defRPr/>
            </a:pPr>
            <a:r>
              <a:rPr lang="en-US" dirty="0" smtClean="0"/>
              <a:t>42 acres project = 2.5 tons of carbon per year</a:t>
            </a:r>
          </a:p>
          <a:p>
            <a:pPr>
              <a:defRPr/>
            </a:pPr>
            <a:r>
              <a:rPr lang="en-US" dirty="0" smtClean="0"/>
              <a:t>Same as removing 1,944 cars </a:t>
            </a:r>
          </a:p>
          <a:p>
            <a:pPr>
              <a:defRPr/>
            </a:pPr>
            <a:r>
              <a:rPr lang="en-US" dirty="0" smtClean="0"/>
              <a:t>Has small buffering effect. Focus of studies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7" y="3888581"/>
            <a:ext cx="4467225" cy="28003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86400" y="4648200"/>
            <a:ext cx="3810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4"/>
          <p:cNvSpPr>
            <a:spLocks noChangeShapeType="1"/>
          </p:cNvSpPr>
          <p:nvPr/>
        </p:nvSpPr>
        <p:spPr bwMode="auto">
          <a:xfrm>
            <a:off x="1066800" y="4038600"/>
            <a:ext cx="7162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32443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Goldsborough Creek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155973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Shelton Creek 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0" y="3613666"/>
            <a:ext cx="685800" cy="1963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38600" y="1842572"/>
            <a:ext cx="152400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7411" name="Line 24"/>
          <p:cNvSpPr>
            <a:spLocks noChangeShapeType="1"/>
          </p:cNvSpPr>
          <p:nvPr/>
        </p:nvSpPr>
        <p:spPr bwMode="auto">
          <a:xfrm>
            <a:off x="1066800" y="4038600"/>
            <a:ext cx="7162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6858000" y="2819400"/>
            <a:ext cx="304800" cy="2286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733800" y="3276600"/>
            <a:ext cx="304800" cy="2286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1500" y="1202473"/>
            <a:ext cx="8001000" cy="437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>
                <a:solidFill>
                  <a:srgbClr val="FFFFFF"/>
                </a:solidFill>
              </a:rPr>
              <a:t>http://sheltonharbor.org</a:t>
            </a:r>
            <a:r>
              <a:rPr lang="en-US" b="1" kern="0" dirty="0" smtClean="0">
                <a:solidFill>
                  <a:srgbClr val="FFFFFF"/>
                </a:solidFill>
              </a:rPr>
              <a:t>/</a:t>
            </a:r>
          </a:p>
          <a:p>
            <a:pPr eaLnBrk="1" hangingPunct="1"/>
            <a:endParaRPr lang="en-US" b="1" kern="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en-US" b="1" kern="0" dirty="0" smtClean="0">
                <a:solidFill>
                  <a:srgbClr val="FFFFFF"/>
                </a:solidFill>
              </a:rPr>
              <a:t>http</a:t>
            </a:r>
            <a:r>
              <a:rPr lang="en-US" b="1" kern="0" dirty="0">
                <a:solidFill>
                  <a:srgbClr val="FFFFFF"/>
                </a:solidFill>
              </a:rPr>
              <a:t>://www.squaxin-nr.org/</a:t>
            </a:r>
            <a:endParaRPr lang="en-US" b="1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7411" name="Line 24"/>
          <p:cNvSpPr>
            <a:spLocks noChangeShapeType="1"/>
          </p:cNvSpPr>
          <p:nvPr/>
        </p:nvSpPr>
        <p:spPr bwMode="auto">
          <a:xfrm>
            <a:off x="1066800" y="4038600"/>
            <a:ext cx="7162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6858000" y="2819400"/>
            <a:ext cx="304800" cy="2286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733800" y="3276600"/>
            <a:ext cx="304800" cy="2286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1500" y="1202473"/>
            <a:ext cx="8001000" cy="437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rgbClr val="FFFFFF"/>
                </a:solidFill>
              </a:rPr>
              <a:t>Story Map</a:t>
            </a:r>
          </a:p>
          <a:p>
            <a:pPr eaLnBrk="1" hangingPunct="1"/>
            <a:r>
              <a:rPr lang="en-US" b="1" kern="0" dirty="0" smtClean="0">
                <a:solidFill>
                  <a:srgbClr val="FFFFFF"/>
                </a:solidFill>
              </a:rPr>
              <a:t>SLRstorymap.squaixn.us</a:t>
            </a:r>
            <a:endParaRPr lang="en-US" b="1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z="540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z="5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4"/>
          <p:cNvSpPr>
            <a:spLocks noChangeShapeType="1"/>
          </p:cNvSpPr>
          <p:nvPr/>
        </p:nvSpPr>
        <p:spPr bwMode="auto">
          <a:xfrm>
            <a:off x="1066800" y="4038600"/>
            <a:ext cx="7162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00200"/>
            <a:ext cx="3457574" cy="34655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Water/Air Temperature</a:t>
            </a:r>
          </a:p>
          <a:p>
            <a:r>
              <a:rPr lang="en-US" sz="2400" dirty="0"/>
              <a:t>Changes in Precipitation </a:t>
            </a:r>
          </a:p>
          <a:p>
            <a:r>
              <a:rPr lang="en-US" sz="2400" dirty="0"/>
              <a:t>Sea Level</a:t>
            </a:r>
          </a:p>
          <a:p>
            <a:r>
              <a:rPr lang="en-US" sz="2400" dirty="0"/>
              <a:t>Freshwater inflow</a:t>
            </a:r>
          </a:p>
          <a:p>
            <a:r>
              <a:rPr lang="en-US" sz="2400" dirty="0"/>
              <a:t>Coastal storms </a:t>
            </a:r>
          </a:p>
          <a:p>
            <a:r>
              <a:rPr lang="en-US" sz="2400" dirty="0"/>
              <a:t>Coastal </a:t>
            </a:r>
            <a:r>
              <a:rPr lang="en-US" sz="2400" dirty="0" smtClean="0"/>
              <a:t>Currents</a:t>
            </a:r>
          </a:p>
          <a:p>
            <a:r>
              <a:rPr lang="en-US" sz="2400" dirty="0" smtClean="0"/>
              <a:t>Acidification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16" y="2514600"/>
            <a:ext cx="5511283" cy="3886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73689" y="108371"/>
            <a:ext cx="9613857" cy="1080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Signals of Climate Change in Estuaries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01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Climat</a:t>
            </a:r>
            <a:r>
              <a:rPr lang="en-US" dirty="0" smtClean="0"/>
              <a:t>e Change </a:t>
            </a:r>
            <a:br>
              <a:rPr lang="en-US" dirty="0" smtClean="0"/>
            </a:br>
            <a:r>
              <a:rPr lang="en-US" dirty="0" smtClean="0"/>
              <a:t>Design Considerations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010400" cy="4495800"/>
          </a:xfrm>
        </p:spPr>
        <p:txBody>
          <a:bodyPr/>
          <a:lstStyle/>
          <a:p>
            <a:pPr lvl="1" indent="-342900" eaLnBrk="1" hangingPunct="1">
              <a:defRPr/>
            </a:pPr>
            <a:endParaRPr lang="en-US" sz="2400" dirty="0"/>
          </a:p>
          <a:p>
            <a:pPr marL="1009650" lvl="1" indent="-609600" eaLnBrk="1" hangingPunct="1">
              <a:defRPr/>
            </a:pPr>
            <a:endParaRPr lang="en-US" sz="2400" dirty="0" smtClean="0"/>
          </a:p>
          <a:p>
            <a:pPr marL="400050" lvl="1" indent="0" eaLnBrk="1" hangingPunct="1">
              <a:buNone/>
              <a:defRPr/>
            </a:pPr>
            <a:endParaRPr lang="en-US" sz="2400" dirty="0" smtClean="0"/>
          </a:p>
          <a:p>
            <a:pPr marL="0" indent="0" eaLnBrk="1" hangingPunct="1">
              <a:buFontTx/>
              <a:buNone/>
              <a:defRPr/>
            </a:pPr>
            <a:endParaRPr lang="en-US" sz="2800" dirty="0" smtClean="0"/>
          </a:p>
          <a:p>
            <a:pPr marL="0" indent="0" eaLnBrk="1" hangingPunct="1">
              <a:buNone/>
              <a:defRPr/>
            </a:pPr>
            <a:endParaRPr lang="en-US" sz="2800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609600" indent="-609600" eaLnBrk="1" hangingPunct="1">
              <a:defRPr/>
            </a:pPr>
            <a:endParaRPr lang="en-US" dirty="0" smtClean="0"/>
          </a:p>
          <a:p>
            <a:pPr marL="609600" indent="-609600" eaLnBrk="1" hangingPunct="1">
              <a:buFontTx/>
              <a:buNone/>
              <a:defRPr/>
            </a:pPr>
            <a:endParaRPr lang="en-US" dirty="0" smtClean="0"/>
          </a:p>
          <a:p>
            <a:pPr marL="609600" indent="-60960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737681" y="2286000"/>
            <a:ext cx="7848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Changing Hydrology</a:t>
            </a:r>
          </a:p>
          <a:p>
            <a:r>
              <a:rPr lang="en-US" sz="4000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Sea Level Rise</a:t>
            </a:r>
          </a:p>
          <a:p>
            <a:endParaRPr lang="en-US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Ocean Acidification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253"/>
            <a:ext cx="8229600" cy="146114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Sideboards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010400" cy="4495800"/>
          </a:xfrm>
        </p:spPr>
        <p:txBody>
          <a:bodyPr/>
          <a:lstStyle/>
          <a:p>
            <a:pPr lvl="1" indent="-342900" eaLnBrk="1" hangingPunct="1">
              <a:defRPr/>
            </a:pPr>
            <a:endParaRPr lang="en-US" sz="2400" dirty="0"/>
          </a:p>
          <a:p>
            <a:pPr marL="1009650" lvl="1" indent="-609600" eaLnBrk="1" hangingPunct="1">
              <a:defRPr/>
            </a:pPr>
            <a:endParaRPr lang="en-US" sz="2400" dirty="0" smtClean="0"/>
          </a:p>
          <a:p>
            <a:pPr marL="400050" lvl="1" indent="0" eaLnBrk="1" hangingPunct="1">
              <a:buNone/>
              <a:defRPr/>
            </a:pPr>
            <a:endParaRPr lang="en-US" sz="2400" dirty="0" smtClean="0"/>
          </a:p>
          <a:p>
            <a:pPr marL="0" indent="0" eaLnBrk="1" hangingPunct="1">
              <a:buFontTx/>
              <a:buNone/>
              <a:defRPr/>
            </a:pPr>
            <a:endParaRPr lang="en-US" sz="2800" dirty="0" smtClean="0"/>
          </a:p>
          <a:p>
            <a:pPr marL="0" indent="0" eaLnBrk="1" hangingPunct="1">
              <a:buNone/>
              <a:defRPr/>
            </a:pPr>
            <a:endParaRPr lang="en-US" sz="2800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marL="609600" indent="-609600" eaLnBrk="1" hangingPunct="1">
              <a:defRPr/>
            </a:pPr>
            <a:endParaRPr lang="en-US" dirty="0" smtClean="0"/>
          </a:p>
          <a:p>
            <a:pPr marL="609600" indent="-609600" eaLnBrk="1" hangingPunct="1">
              <a:buFontTx/>
              <a:buNone/>
              <a:defRPr/>
            </a:pPr>
            <a:endParaRPr lang="en-US" dirty="0" smtClean="0"/>
          </a:p>
          <a:p>
            <a:pPr marL="609600" indent="-60960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62000" y="2286000"/>
            <a:ext cx="8229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737681" y="22860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http://www.mrbrewer.org/Documents/Theses/IslandWood/Web/ImagesJPEG/under_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7" y="1371600"/>
            <a:ext cx="361508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29" y="3352800"/>
            <a:ext cx="4857824" cy="33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</TotalTime>
  <Words>878</Words>
  <Application>Microsoft Office PowerPoint</Application>
  <PresentationFormat>On-screen Show (4:3)</PresentationFormat>
  <Paragraphs>222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Garamond</vt:lpstr>
      <vt:lpstr>Wingdings</vt:lpstr>
      <vt:lpstr>Office Theme</vt:lpstr>
      <vt:lpstr>Default Design</vt:lpstr>
      <vt:lpstr>  Shelton Harbor Restoration  Climate Change Planning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Change  Design Considerations</vt:lpstr>
      <vt:lpstr>Sideboards</vt:lpstr>
      <vt:lpstr>Changing Hydrology Precipitation to 2060 1”- 2”</vt:lpstr>
      <vt:lpstr>Changing Hydrology Precipitation to 2099 2”- 4”</vt:lpstr>
      <vt:lpstr>Changing Hydrology Seasons</vt:lpstr>
      <vt:lpstr>Changing Hydrology Temperature</vt:lpstr>
      <vt:lpstr>Changing Hydrology Temperature</vt:lpstr>
      <vt:lpstr>Sea Level Rise</vt:lpstr>
      <vt:lpstr>Sea Level Rise</vt:lpstr>
      <vt:lpstr>Sea Level Rise</vt:lpstr>
      <vt:lpstr>Sea Level Rise Scenarios </vt:lpstr>
      <vt:lpstr>Sea Level Rise Plant Elevations </vt:lpstr>
      <vt:lpstr>Sea Level Rise Plant Elevations Existing </vt:lpstr>
      <vt:lpstr>Sea Level Rise Plant Elevations 2050 </vt:lpstr>
      <vt:lpstr>Sea Level Rise Plant Elevations 2100 </vt:lpstr>
      <vt:lpstr>Sea Level Rise Plant Elevations 2100 </vt:lpstr>
      <vt:lpstr>Ocean Acidification Carbon Dioxide</vt:lpstr>
      <vt:lpstr>Ocean Acidification</vt:lpstr>
      <vt:lpstr>Ocean Acidification What can we do? Nothing!</vt:lpstr>
      <vt:lpstr>Ocean Acidification What can we do? Something!</vt:lpstr>
      <vt:lpstr>Ocean Acidification </vt:lpstr>
      <vt:lpstr>Ocean Acidification Blue Carbon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Puget Sound Nearshore Assessments  and Restoration Strategies</dc:title>
  <dc:creator>User</dc:creator>
  <cp:lastModifiedBy>Scott Steltzner</cp:lastModifiedBy>
  <cp:revision>199</cp:revision>
  <cp:lastPrinted>2019-09-11T14:43:07Z</cp:lastPrinted>
  <dcterms:created xsi:type="dcterms:W3CDTF">2014-10-21T22:31:25Z</dcterms:created>
  <dcterms:modified xsi:type="dcterms:W3CDTF">2019-09-11T16:36:19Z</dcterms:modified>
</cp:coreProperties>
</file>