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71" r:id="rId2"/>
    <p:sldId id="265" r:id="rId3"/>
    <p:sldId id="257" r:id="rId4"/>
    <p:sldId id="272" r:id="rId5"/>
    <p:sldId id="268" r:id="rId6"/>
    <p:sldId id="266" r:id="rId7"/>
    <p:sldId id="264" r:id="rId8"/>
    <p:sldId id="274" r:id="rId9"/>
    <p:sldId id="267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78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1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578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78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114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4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744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472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09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23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6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44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833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241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444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6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657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9645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73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cology.wa.gov/Water-Shorelines/Puget-Sound/Issues-problems/Dissolved-oxygen-nitroge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ceanacidification.noaa.gov/WhatWeDo/Monitoring.aspx" TargetMode="External"/><Relationship Id="rId2" Type="http://schemas.openxmlformats.org/officeDocument/2006/relationships/hyperlink" Target="https://environment.uw.edu/research/major-initiatives/ocean-acidification/washington-ocean-acidification-cente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the ocean">
            <a:extLst>
              <a:ext uri="{FF2B5EF4-FFF2-40B4-BE49-F238E27FC236}">
                <a16:creationId xmlns:a16="http://schemas.microsoft.com/office/drawing/2014/main" id="{7146DEA8-3041-45A7-99B9-4D9599A92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437" y="422152"/>
            <a:ext cx="6212686" cy="570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EEB6A9-E80A-457B-BF12-E5292EEE9D9B}"/>
              </a:ext>
            </a:extLst>
          </p:cNvPr>
          <p:cNvSpPr txBox="1"/>
          <p:nvPr/>
        </p:nvSpPr>
        <p:spPr>
          <a:xfrm>
            <a:off x="1047749" y="1571625"/>
            <a:ext cx="39528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F0"/>
                </a:solidFill>
              </a:rPr>
              <a:t>Overview of Ocean Acidification – a growing climate-change problem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7A6597-2568-4AA6-9C9F-E1950435F49E}"/>
              </a:ext>
            </a:extLst>
          </p:cNvPr>
          <p:cNvSpPr/>
          <p:nvPr/>
        </p:nvSpPr>
        <p:spPr>
          <a:xfrm>
            <a:off x="-23814" y="4055745"/>
            <a:ext cx="52172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           </a:t>
            </a:r>
            <a:r>
              <a:rPr lang="en-US" sz="2400" dirty="0">
                <a:solidFill>
                  <a:srgbClr val="00B0F0"/>
                </a:solidFill>
              </a:rPr>
              <a:t>Allan Chartrand, DABT</a:t>
            </a:r>
          </a:p>
          <a:p>
            <a:pPr algn="ctr"/>
            <a:r>
              <a:rPr lang="en-US" sz="2400" dirty="0">
                <a:solidFill>
                  <a:srgbClr val="00B0F0"/>
                </a:solidFill>
              </a:rPr>
              <a:t>         DERT Forum,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2831703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9F2D3-9081-4A09-A9BE-FA7679B2F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Thanks for your time; Questions?</a:t>
            </a:r>
          </a:p>
        </p:txBody>
      </p:sp>
      <p:pic>
        <p:nvPicPr>
          <p:cNvPr id="10246" name="Picture 6" descr="Image result for the ocean">
            <a:extLst>
              <a:ext uri="{FF2B5EF4-FFF2-40B4-BE49-F238E27FC236}">
                <a16:creationId xmlns:a16="http://schemas.microsoft.com/office/drawing/2014/main" id="{BE702D2F-F0FB-4D21-B322-FE02541D1A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406" y="1647824"/>
            <a:ext cx="5527443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645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85856-BE42-4E44-9722-855A55CB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The big picture; how OA happens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D664214-18A5-4292-85BC-9698BD941A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251" y="1695449"/>
            <a:ext cx="6800850" cy="484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871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922C7-D5BC-401C-8020-8498543B8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What is OA and how does it affect the Salish Sea?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64E44-6437-47BE-953A-E939AEE4B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Chemical changes occur in ocean water when atmospheric CO</a:t>
            </a:r>
            <a:r>
              <a:rPr lang="en-US" baseline="-25000" dirty="0"/>
              <a:t>2 </a:t>
            </a:r>
            <a:r>
              <a:rPr lang="en-US" dirty="0"/>
              <a:t>is absorbed through the surface</a:t>
            </a:r>
          </a:p>
          <a:p>
            <a:r>
              <a:rPr lang="en-US" dirty="0"/>
              <a:t>Increasing atmospheric CO</a:t>
            </a:r>
            <a:r>
              <a:rPr lang="en-US" baseline="-25000" dirty="0"/>
              <a:t>2</a:t>
            </a:r>
            <a:r>
              <a:rPr lang="en-US" dirty="0"/>
              <a:t> leads to acidification when CO</a:t>
            </a:r>
            <a:r>
              <a:rPr lang="en-US" baseline="-25000" dirty="0"/>
              <a:t>2</a:t>
            </a:r>
            <a:r>
              <a:rPr lang="en-US" dirty="0"/>
              <a:t> dissolves in ocean water to become carbonic acid [H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dirty="0"/>
              <a:t>], thus lowering pH and increasing corrosivity</a:t>
            </a:r>
          </a:p>
          <a:p>
            <a:r>
              <a:rPr lang="en-US" dirty="0"/>
              <a:t>Corrosive conditions especially hard on calcifying organisms such as certain zooplankton (pteropods, copepods), which form aragonite (calcite) shells which then may dissolve; </a:t>
            </a:r>
          </a:p>
          <a:p>
            <a:r>
              <a:rPr lang="en-US" dirty="0"/>
              <a:t>Lowered pH can also affect metabolic responses affecting growth or reproduction of numerous species </a:t>
            </a:r>
          </a:p>
          <a:p>
            <a:r>
              <a:rPr lang="en-US" dirty="0"/>
              <a:t>OA in the Salish Sea is of particular concern as estuarine processes and huge freshwater inputs, some human caused or promoted, increase CO</a:t>
            </a:r>
            <a:r>
              <a:rPr lang="en-US" baseline="-25000" dirty="0"/>
              <a:t>2</a:t>
            </a:r>
            <a:r>
              <a:rPr lang="en-US" dirty="0"/>
              <a:t> and lower marine pH</a:t>
            </a:r>
          </a:p>
          <a:p>
            <a:r>
              <a:rPr lang="en-US" dirty="0">
                <a:effectLst/>
              </a:rPr>
              <a:t>Nitrogen loading and organic-matter inputs from various local sources fuel algae growth. This </a:t>
            </a:r>
            <a:r>
              <a:rPr lang="en-US" u="sng" dirty="0">
                <a:effectLst/>
                <a:hlinkClick r:id="rId2"/>
              </a:rPr>
              <a:t>decreases oxygen levels</a:t>
            </a:r>
            <a:r>
              <a:rPr lang="en-US" dirty="0">
                <a:effectLst/>
              </a:rPr>
              <a:t> and increases CO</a:t>
            </a:r>
            <a:r>
              <a:rPr lang="en-US" baseline="-25000" dirty="0">
                <a:effectLst/>
              </a:rPr>
              <a:t>2</a:t>
            </a:r>
            <a:r>
              <a:rPr lang="en-US" dirty="0">
                <a:effectLst/>
              </a:rPr>
              <a:t> levels in the water</a:t>
            </a:r>
          </a:p>
          <a:p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286174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7CF87-9345-4D46-99E1-1FE6E97D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Other Factors…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64713-A264-4759-829A-1EBE67298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ffectLst/>
              </a:rPr>
              <a:t>Local industrial emissions of CO</a:t>
            </a:r>
            <a:r>
              <a:rPr lang="en-US" sz="2400" baseline="-25000" dirty="0">
                <a:effectLst/>
              </a:rPr>
              <a:t>2</a:t>
            </a:r>
            <a:r>
              <a:rPr lang="en-US" sz="2400" dirty="0">
                <a:effectLst/>
              </a:rPr>
              <a:t> and acidic gases can be absorbed by Puget Sound marine waters to enhance OA</a:t>
            </a:r>
          </a:p>
          <a:p>
            <a:r>
              <a:rPr lang="en-US" sz="2400" dirty="0"/>
              <a:t>Natural coastal upwelling of deeper waters with higher CO</a:t>
            </a:r>
            <a:r>
              <a:rPr lang="en-US" sz="2400" baseline="-25000" dirty="0"/>
              <a:t>2</a:t>
            </a:r>
            <a:r>
              <a:rPr lang="en-US" sz="2400" dirty="0"/>
              <a:t> levels (already acidic) brings these waters into the SS via the Strait</a:t>
            </a:r>
          </a:p>
          <a:p>
            <a:r>
              <a:rPr lang="en-US" sz="2400" dirty="0"/>
              <a:t>Thus, the PS/SS is influenced by a variety of factors that tend to make our waters particularly sensitive to OA</a:t>
            </a:r>
          </a:p>
          <a:p>
            <a:r>
              <a:rPr lang="en-US" sz="2400" dirty="0"/>
              <a:t>OA has strong implications for marine food webs, including our own marine food supply, and are areas of active 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338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64E38-5431-4E95-98B3-958758E32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Effects to marine life in the Salish Sea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88174-85BE-476C-9C46-B26CE1B6C1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600" dirty="0"/>
              <a:t>Elevated CO</a:t>
            </a:r>
            <a:r>
              <a:rPr lang="en-US" sz="2600" baseline="-25000" dirty="0"/>
              <a:t>2</a:t>
            </a:r>
            <a:r>
              <a:rPr lang="en-US" sz="2600" dirty="0"/>
              <a:t> impairs olfactory-controlled behaviors in ocean Coho salmon (NOAA NWFSC)</a:t>
            </a:r>
          </a:p>
          <a:p>
            <a:r>
              <a:rPr lang="en-US" sz="2600" dirty="0"/>
              <a:t>Combined effects of OA and water warming on Pacific herring (WWU)</a:t>
            </a:r>
          </a:p>
          <a:p>
            <a:r>
              <a:rPr lang="en-US" sz="2600" dirty="0"/>
              <a:t>Effects on Dungeness crab reproduction in increasing CO</a:t>
            </a:r>
            <a:r>
              <a:rPr lang="en-US" sz="2600" baseline="-25000" dirty="0"/>
              <a:t>2</a:t>
            </a:r>
            <a:r>
              <a:rPr lang="en-US" sz="2600" dirty="0"/>
              <a:t>-rich waters (NOAA NWFSC and NOAA OAP)</a:t>
            </a:r>
          </a:p>
          <a:p>
            <a:r>
              <a:rPr lang="en-US" sz="2600" dirty="0"/>
              <a:t>Numerous other investigations</a:t>
            </a:r>
          </a:p>
          <a:p>
            <a:endParaRPr lang="en-US" dirty="0"/>
          </a:p>
        </p:txBody>
      </p:sp>
      <p:pic>
        <p:nvPicPr>
          <p:cNvPr id="5" name="Picture 8" descr="Image result for dungeness crab in the ocean">
            <a:extLst>
              <a:ext uri="{FF2B5EF4-FFF2-40B4-BE49-F238E27FC236}">
                <a16:creationId xmlns:a16="http://schemas.microsoft.com/office/drawing/2014/main" id="{CA253CB1-C6EE-4243-9C53-EA28C9C8809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344" y="1526959"/>
            <a:ext cx="2525513" cy="303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7D34C433-EC84-4561-BCC0-A3EDD1160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76" y="3887785"/>
            <a:ext cx="516255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289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0C436-6CD2-444F-9999-F2EE97F9B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What are we doing about this??... current WA activities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6E888-A132-4D4C-BC96-448F0A781A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Extensive monitoring by researchers of OA in local waters.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Water quality monitoring at six existing shellfish hatcheries in WA to reduce intake of acidic waters</a:t>
            </a:r>
          </a:p>
          <a:p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Large ongoing interdisciplinary modeling effort (Salish Sea Model) to understand OA processes and influences</a:t>
            </a:r>
          </a:p>
          <a:p>
            <a:r>
              <a:rPr lang="en-US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Coordination with similar research and regulatory groups in OR and CA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F34B87F-D16B-4D23-872D-B19DDCD4941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2076449"/>
            <a:ext cx="4133849" cy="43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040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51330913-4942-43D6-89FF-31C61A4EF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1663065"/>
            <a:ext cx="5467350" cy="369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6B156F65-0C31-4F22-8E83-0EAAAB2A3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09" y="833690"/>
            <a:ext cx="4246062" cy="520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091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51330913-4942-43D6-89FF-31C61A4EF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405765"/>
            <a:ext cx="5467350" cy="328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6B156F65-0C31-4F22-8E83-0EAAAB2A3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359" y="1500440"/>
            <a:ext cx="4096698" cy="50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B5A42ACD-84F2-4BA6-A9BC-95C80A64E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242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FECC9-0524-447D-BEF4-4F1772C85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Lots of info!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8EB6D-65BB-4B05-BB75-CFBFC0124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63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UW Washington Ocean Acidification Center:</a:t>
            </a:r>
          </a:p>
          <a:p>
            <a:pPr lvl="1"/>
            <a:r>
              <a:rPr lang="en-US" sz="63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https://environment.uw.edu/research/major-initiatives/ocean-acidification/washington-ocean-acidification-center/</a:t>
            </a:r>
            <a:endParaRPr lang="en-US" sz="63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3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NOAA Ocean Acidification Program: 			</a:t>
            </a:r>
            <a:r>
              <a:rPr lang="en-US" sz="63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https://oceanacidification.noaa.gov/WhatWeDo/Monitoring.aspx</a:t>
            </a:r>
            <a:endParaRPr lang="en-US" sz="63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3951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">
      <a:dk1>
        <a:srgbClr val="000000"/>
      </a:dk1>
      <a:lt1>
        <a:srgbClr val="FFFFFF"/>
      </a:lt1>
      <a:dk2>
        <a:srgbClr val="243341"/>
      </a:dk2>
      <a:lt2>
        <a:srgbClr val="E4E8E2"/>
      </a:lt2>
      <a:accent1>
        <a:srgbClr val="A44DC3"/>
      </a:accent1>
      <a:accent2>
        <a:srgbClr val="6C49B7"/>
      </a:accent2>
      <a:accent3>
        <a:srgbClr val="4D59C3"/>
      </a:accent3>
      <a:accent4>
        <a:srgbClr val="3B78B1"/>
      </a:accent4>
      <a:accent5>
        <a:srgbClr val="48B1B8"/>
      </a:accent5>
      <a:accent6>
        <a:srgbClr val="3BB188"/>
      </a:accent6>
      <a:hlink>
        <a:srgbClr val="378DA7"/>
      </a:hlink>
      <a:folHlink>
        <a:srgbClr val="7F7F7F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326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Calisto MT</vt:lpstr>
      <vt:lpstr>Wingdings 2</vt:lpstr>
      <vt:lpstr>SlateVTI</vt:lpstr>
      <vt:lpstr>PowerPoint Presentation</vt:lpstr>
      <vt:lpstr>The big picture; how OA happens</vt:lpstr>
      <vt:lpstr>What is OA and how does it affect the Salish Sea?</vt:lpstr>
      <vt:lpstr>Other Factors…</vt:lpstr>
      <vt:lpstr>Effects to marine life in the Salish Sea</vt:lpstr>
      <vt:lpstr>What are we doing about this??... current WA activities </vt:lpstr>
      <vt:lpstr>PowerPoint Presentation</vt:lpstr>
      <vt:lpstr>PowerPoint Presentation</vt:lpstr>
      <vt:lpstr>Lots of info!</vt:lpstr>
      <vt:lpstr>Thanks for your time;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OA</dc:title>
  <dc:creator>Allan Chartrand</dc:creator>
  <cp:lastModifiedBy>Allan Chartrand</cp:lastModifiedBy>
  <cp:revision>45</cp:revision>
  <dcterms:created xsi:type="dcterms:W3CDTF">2019-09-11T01:06:52Z</dcterms:created>
  <dcterms:modified xsi:type="dcterms:W3CDTF">2019-09-11T21:43:40Z</dcterms:modified>
</cp:coreProperties>
</file>